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13"/>
  </p:notesMasterIdLst>
  <p:sldIdLst>
    <p:sldId id="256" r:id="rId2"/>
    <p:sldId id="261" r:id="rId3"/>
    <p:sldId id="265" r:id="rId4"/>
    <p:sldId id="266" r:id="rId5"/>
    <p:sldId id="263" r:id="rId6"/>
    <p:sldId id="257" r:id="rId7"/>
    <p:sldId id="258" r:id="rId8"/>
    <p:sldId id="259" r:id="rId9"/>
    <p:sldId id="260" r:id="rId10"/>
    <p:sldId id="262" r:id="rId11"/>
    <p:sldId id="264" r:id="rId1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ng, Tiangen (NIH/NCI) [F]" initials="CT([" lastIdx="1" clrIdx="0">
    <p:extLst>
      <p:ext uri="{19B8F6BF-5375-455C-9EA6-DF929625EA0E}">
        <p15:presenceInfo xmlns:p15="http://schemas.microsoft.com/office/powerpoint/2012/main" userId="S::changt7@nih.gov::068d31b7-40e5-4950-ad93-45e116d81ec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33333"/>
    <a:srgbClr val="238B22"/>
    <a:srgbClr val="B32221"/>
    <a:srgbClr val="EEE8E1"/>
    <a:srgbClr val="0432FF"/>
    <a:srgbClr val="172CC7"/>
    <a:srgbClr val="EEADDA"/>
    <a:srgbClr val="C5E9EF"/>
    <a:srgbClr val="C80000"/>
    <a:srgbClr val="FBE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00" autoAdjust="0"/>
    <p:restoredTop sz="96646" autoAdjust="0"/>
  </p:normalViewPr>
  <p:slideViewPr>
    <p:cSldViewPr snapToGrid="0">
      <p:cViewPr varScale="1">
        <p:scale>
          <a:sx n="89" d="100"/>
          <a:sy n="89" d="100"/>
        </p:scale>
        <p:origin x="3688" y="16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2.png>
</file>

<file path=ppt/media/image1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5CF6A7-BC62-48E7-BB8D-1F822606BBD3}" type="datetimeFigureOut">
              <a:rPr lang="en-US" smtClean="0"/>
              <a:t>7/21/23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BC0B3C-60AB-4F21-888B-813957B22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368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8805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8973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9625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1679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981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6427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6218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992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4560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76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029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04879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24899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28221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0798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79420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93244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16689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59145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498478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57637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06959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3734A2-37A3-432A-B91B-C57F6C6AADF7}" type="datetime1">
              <a:rPr lang="en-US" smtClean="0"/>
              <a:t>7/21/23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73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5" Type="http://schemas.openxmlformats.org/officeDocument/2006/relationships/image" Target="../media/image3.emf"/><Relationship Id="rId10" Type="http://schemas.openxmlformats.org/officeDocument/2006/relationships/image" Target="../media/image8.emf"/><Relationship Id="rId4" Type="http://schemas.openxmlformats.org/officeDocument/2006/relationships/image" Target="../media/image2.emf"/><Relationship Id="rId9" Type="http://schemas.openxmlformats.org/officeDocument/2006/relationships/image" Target="../media/image7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13" Type="http://schemas.openxmlformats.org/officeDocument/2006/relationships/image" Target="../media/image6.emf"/><Relationship Id="rId18" Type="http://schemas.openxmlformats.org/officeDocument/2006/relationships/image" Target="../media/image11.emf"/><Relationship Id="rId3" Type="http://schemas.openxmlformats.org/officeDocument/2006/relationships/image" Target="../media/image19.emf"/><Relationship Id="rId21" Type="http://schemas.openxmlformats.org/officeDocument/2006/relationships/image" Target="../media/image21.emf"/><Relationship Id="rId7" Type="http://schemas.openxmlformats.org/officeDocument/2006/relationships/image" Target="../media/image31.emf"/><Relationship Id="rId12" Type="http://schemas.openxmlformats.org/officeDocument/2006/relationships/image" Target="../media/image5.emf"/><Relationship Id="rId17" Type="http://schemas.openxmlformats.org/officeDocument/2006/relationships/image" Target="../media/image10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9.emf"/><Relationship Id="rId20" Type="http://schemas.openxmlformats.org/officeDocument/2006/relationships/image" Target="../media/image20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emf"/><Relationship Id="rId11" Type="http://schemas.openxmlformats.org/officeDocument/2006/relationships/image" Target="../media/image4.emf"/><Relationship Id="rId5" Type="http://schemas.openxmlformats.org/officeDocument/2006/relationships/image" Target="../media/image29.emf"/><Relationship Id="rId15" Type="http://schemas.openxmlformats.org/officeDocument/2006/relationships/image" Target="../media/image8.emf"/><Relationship Id="rId10" Type="http://schemas.openxmlformats.org/officeDocument/2006/relationships/image" Target="../media/image3.emf"/><Relationship Id="rId19" Type="http://schemas.openxmlformats.org/officeDocument/2006/relationships/image" Target="../media/image38.emf"/><Relationship Id="rId4" Type="http://schemas.openxmlformats.org/officeDocument/2006/relationships/image" Target="../media/image28.emf"/><Relationship Id="rId9" Type="http://schemas.openxmlformats.org/officeDocument/2006/relationships/image" Target="../media/image2.emf"/><Relationship Id="rId1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13" Type="http://schemas.openxmlformats.org/officeDocument/2006/relationships/image" Target="../media/image31.emf"/><Relationship Id="rId18" Type="http://schemas.openxmlformats.org/officeDocument/2006/relationships/image" Target="../media/image46.emf"/><Relationship Id="rId3" Type="http://schemas.openxmlformats.org/officeDocument/2006/relationships/image" Target="../media/image39.emf"/><Relationship Id="rId7" Type="http://schemas.openxmlformats.org/officeDocument/2006/relationships/image" Target="../media/image43.emf"/><Relationship Id="rId12" Type="http://schemas.openxmlformats.org/officeDocument/2006/relationships/image" Target="../media/image30.emf"/><Relationship Id="rId17" Type="http://schemas.openxmlformats.org/officeDocument/2006/relationships/image" Target="../media/image45.emf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4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emf"/><Relationship Id="rId11" Type="http://schemas.openxmlformats.org/officeDocument/2006/relationships/image" Target="../media/image29.emf"/><Relationship Id="rId5" Type="http://schemas.openxmlformats.org/officeDocument/2006/relationships/image" Target="../media/image41.emf"/><Relationship Id="rId15" Type="http://schemas.openxmlformats.org/officeDocument/2006/relationships/image" Target="../media/image21.emf"/><Relationship Id="rId10" Type="http://schemas.openxmlformats.org/officeDocument/2006/relationships/image" Target="../media/image28.emf"/><Relationship Id="rId4" Type="http://schemas.openxmlformats.org/officeDocument/2006/relationships/image" Target="../media/image40.emf"/><Relationship Id="rId9" Type="http://schemas.openxmlformats.org/officeDocument/2006/relationships/image" Target="../media/image19.emf"/><Relationship Id="rId14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13" Type="http://schemas.openxmlformats.org/officeDocument/2006/relationships/image" Target="../media/image22.emf"/><Relationship Id="rId3" Type="http://schemas.openxmlformats.org/officeDocument/2006/relationships/image" Target="../media/image12.png"/><Relationship Id="rId7" Type="http://schemas.openxmlformats.org/officeDocument/2006/relationships/image" Target="../media/image16.emf"/><Relationship Id="rId12" Type="http://schemas.openxmlformats.org/officeDocument/2006/relationships/image" Target="../media/image2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emf"/><Relationship Id="rId11" Type="http://schemas.openxmlformats.org/officeDocument/2006/relationships/image" Target="../media/image20.emf"/><Relationship Id="rId5" Type="http://schemas.openxmlformats.org/officeDocument/2006/relationships/image" Target="../media/image14.emf"/><Relationship Id="rId10" Type="http://schemas.openxmlformats.org/officeDocument/2006/relationships/image" Target="../media/image19.emf"/><Relationship Id="rId4" Type="http://schemas.openxmlformats.org/officeDocument/2006/relationships/image" Target="../media/image13.png"/><Relationship Id="rId9" Type="http://schemas.openxmlformats.org/officeDocument/2006/relationships/image" Target="../media/image18.emf"/><Relationship Id="rId14" Type="http://schemas.openxmlformats.org/officeDocument/2006/relationships/image" Target="../media/image23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image" Target="../media/image24.emf"/><Relationship Id="rId7" Type="http://schemas.openxmlformats.org/officeDocument/2006/relationships/image" Target="../media/image2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10" Type="http://schemas.openxmlformats.org/officeDocument/2006/relationships/image" Target="../media/image31.emf"/><Relationship Id="rId4" Type="http://schemas.openxmlformats.org/officeDocument/2006/relationships/image" Target="../media/image25.emf"/><Relationship Id="rId9" Type="http://schemas.openxmlformats.org/officeDocument/2006/relationships/image" Target="../media/image3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>
            <a:extLst>
              <a:ext uri="{FF2B5EF4-FFF2-40B4-BE49-F238E27FC236}">
                <a16:creationId xmlns:a16="http://schemas.microsoft.com/office/drawing/2014/main" id="{B1DD21CB-A5C8-C949-9E70-9998DF50F8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2859" y="4135511"/>
            <a:ext cx="1371600" cy="1371600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A5F53315-A21E-9FCE-D5C9-E97456A1DC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427" y="4135511"/>
            <a:ext cx="1371600" cy="137160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ACACC7D6-151F-E296-4501-4D57E94F4F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62" y="4135511"/>
            <a:ext cx="1371600" cy="137160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7A50B462-FEFC-7956-5503-21239B486E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2214827"/>
            <a:ext cx="1371600" cy="1371600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EF72D30E-0EA4-C96C-EAF5-A962632A685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2214827"/>
            <a:ext cx="1371600" cy="137160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4300D622-EB6F-A017-CD92-E004DF0378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2214827"/>
            <a:ext cx="1371600" cy="137160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E2CB1E39-098B-6F6A-3C34-12E8A83F266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17" y="2214827"/>
            <a:ext cx="1371600" cy="1371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3AA7514-121D-8617-3968-23A67C59658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436310"/>
            <a:ext cx="1371600" cy="13716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F403C11-80B4-B6D7-4870-BCFDC47DEE8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36310"/>
            <a:ext cx="1371600" cy="13716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3E32EC99-79D7-8BA1-8F32-125631244FF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36310"/>
            <a:ext cx="1371600" cy="13716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DF912587-4C39-213D-BC51-E08FF834A75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17" y="436310"/>
            <a:ext cx="1371600" cy="1371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7847C8-EF95-4913-3F4E-E35A7C12BBDC}"/>
              </a:ext>
            </a:extLst>
          </p:cNvPr>
          <p:cNvSpPr txBox="1"/>
          <p:nvPr/>
        </p:nvSpPr>
        <p:spPr>
          <a:xfrm>
            <a:off x="66958" y="32306"/>
            <a:ext cx="46801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the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class_weights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parameter setting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65D512-B3B2-B680-15D7-AF82DB500F18}"/>
              </a:ext>
            </a:extLst>
          </p:cNvPr>
          <p:cNvSpPr txBox="1"/>
          <p:nvPr/>
        </p:nvSpPr>
        <p:spPr>
          <a:xfrm>
            <a:off x="66957" y="1810667"/>
            <a:ext cx="30403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gene order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C387F9-2C20-1FD9-09F2-6D2744CE8529}"/>
              </a:ext>
            </a:extLst>
          </p:cNvPr>
          <p:cNvSpPr txBox="1"/>
          <p:nvPr/>
        </p:nvSpPr>
        <p:spPr>
          <a:xfrm>
            <a:off x="66957" y="3738946"/>
            <a:ext cx="2594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cells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5873510"/>
            <a:ext cx="46334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Figure 1. Sensitivity of PENCIL to input parameters and data.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285E6D-DE25-77AA-5774-715CF6B7D05B}"/>
              </a:ext>
            </a:extLst>
          </p:cNvPr>
          <p:cNvSpPr txBox="1"/>
          <p:nvPr/>
        </p:nvSpPr>
        <p:spPr>
          <a:xfrm>
            <a:off x="335564" y="5413256"/>
            <a:ext cx="1367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70% samples (using original CD8T annotation)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035586-DFB2-703F-AADB-B9E1A26E4CE5}"/>
              </a:ext>
            </a:extLst>
          </p:cNvPr>
          <p:cNvSpPr txBox="1"/>
          <p:nvPr/>
        </p:nvSpPr>
        <p:spPr>
          <a:xfrm>
            <a:off x="1936854" y="5408170"/>
            <a:ext cx="1231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celltypist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DC647D6-BC51-AF8E-97DD-4F1168276D9C}"/>
              </a:ext>
            </a:extLst>
          </p:cNvPr>
          <p:cNvSpPr txBox="1"/>
          <p:nvPr/>
        </p:nvSpPr>
        <p:spPr>
          <a:xfrm>
            <a:off x="3402173" y="5408170"/>
            <a:ext cx="11969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singleR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ED1E3C-9AAB-1B3F-DB2B-CD8F68BE3624}"/>
              </a:ext>
            </a:extLst>
          </p:cNvPr>
          <p:cNvSpPr txBox="1"/>
          <p:nvPr/>
        </p:nvSpPr>
        <p:spPr>
          <a:xfrm>
            <a:off x="284005" y="3480193"/>
            <a:ext cx="14000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variance (low to high)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DF2E3B4-CF97-01AB-F858-A3DF91F00B3D}"/>
              </a:ext>
            </a:extLst>
          </p:cNvPr>
          <p:cNvSpPr txBox="1"/>
          <p:nvPr/>
        </p:nvSpPr>
        <p:spPr>
          <a:xfrm>
            <a:off x="1776801" y="3475107"/>
            <a:ext cx="13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(high to low)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0F9817F-0460-6322-6B21-0EB3FE82F699}"/>
              </a:ext>
            </a:extLst>
          </p:cNvPr>
          <p:cNvSpPr txBox="1"/>
          <p:nvPr/>
        </p:nvSpPr>
        <p:spPr>
          <a:xfrm>
            <a:off x="3276477" y="3475107"/>
            <a:ext cx="12949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(low to high)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8A04CC7-D6C4-A90B-5119-4E5B8C4FBC87}"/>
              </a:ext>
            </a:extLst>
          </p:cNvPr>
          <p:cNvSpPr txBox="1"/>
          <p:nvPr/>
        </p:nvSpPr>
        <p:spPr>
          <a:xfrm>
            <a:off x="4879231" y="3475107"/>
            <a:ext cx="10517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name (A to Z)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466DCC-ADDB-CF40-3E94-C10EBAC0B555}"/>
              </a:ext>
            </a:extLst>
          </p:cNvPr>
          <p:cNvSpPr txBox="1"/>
          <p:nvPr/>
        </p:nvSpPr>
        <p:spPr>
          <a:xfrm>
            <a:off x="3620364" y="1697789"/>
            <a:ext cx="5709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1:2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1BADDC-14DA-F16F-1F57-4E09BB7BEF04}"/>
              </a:ext>
            </a:extLst>
          </p:cNvPr>
          <p:cNvSpPr txBox="1"/>
          <p:nvPr/>
        </p:nvSpPr>
        <p:spPr>
          <a:xfrm>
            <a:off x="4929859" y="1697789"/>
            <a:ext cx="10131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1:4301/2049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1AA3092-24E7-3F31-5774-56C4E88B0BC9}"/>
              </a:ext>
            </a:extLst>
          </p:cNvPr>
          <p:cNvSpPr txBox="1"/>
          <p:nvPr/>
        </p:nvSpPr>
        <p:spPr>
          <a:xfrm>
            <a:off x="1934618" y="1697789"/>
            <a:ext cx="9781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1:1 (default)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6476A4C-5C39-E830-F858-C970398D3268}"/>
              </a:ext>
            </a:extLst>
          </p:cNvPr>
          <p:cNvSpPr txBox="1"/>
          <p:nvPr/>
        </p:nvSpPr>
        <p:spPr>
          <a:xfrm>
            <a:off x="578297" y="1697789"/>
            <a:ext cx="6431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True label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4EB09981-57A6-1563-9AEE-3FCD325AD0DE}"/>
              </a:ext>
            </a:extLst>
          </p:cNvPr>
          <p:cNvSpPr>
            <a:spLocks noChangeAspect="1"/>
          </p:cNvSpPr>
          <p:nvPr/>
        </p:nvSpPr>
        <p:spPr>
          <a:xfrm>
            <a:off x="486057" y="387760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95B7806-A1E1-AED2-4F6E-EF5381C6C3AB}"/>
              </a:ext>
            </a:extLst>
          </p:cNvPr>
          <p:cNvSpPr>
            <a:spLocks noChangeAspect="1"/>
          </p:cNvSpPr>
          <p:nvPr/>
        </p:nvSpPr>
        <p:spPr>
          <a:xfrm>
            <a:off x="486057" y="505460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CA4B7E8-F475-6D1A-CE99-D8BCFBCC439C}"/>
              </a:ext>
            </a:extLst>
          </p:cNvPr>
          <p:cNvSpPr txBox="1"/>
          <p:nvPr/>
        </p:nvSpPr>
        <p:spPr>
          <a:xfrm>
            <a:off x="447754" y="287632"/>
            <a:ext cx="11112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(4301)</a:t>
            </a:r>
          </a:p>
          <a:p>
            <a:r>
              <a:rPr lang="en-US" sz="800" dirty="0"/>
              <a:t>Responder (2049)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8FE603B-FB00-C01E-94B2-E071B8A9C1F7}"/>
              </a:ext>
            </a:extLst>
          </p:cNvPr>
          <p:cNvSpPr>
            <a:spLocks noChangeAspect="1"/>
          </p:cNvSpPr>
          <p:nvPr/>
        </p:nvSpPr>
        <p:spPr>
          <a:xfrm>
            <a:off x="1957553" y="39990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65CFE37-E7EC-C30D-8BA8-2320F31803D9}"/>
              </a:ext>
            </a:extLst>
          </p:cNvPr>
          <p:cNvSpPr>
            <a:spLocks noChangeAspect="1"/>
          </p:cNvSpPr>
          <p:nvPr/>
        </p:nvSpPr>
        <p:spPr>
          <a:xfrm>
            <a:off x="1957553" y="51760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32EFFC1-FF84-42DA-EEA0-DAB8E5209C33}"/>
              </a:ext>
            </a:extLst>
          </p:cNvPr>
          <p:cNvSpPr txBox="1"/>
          <p:nvPr/>
        </p:nvSpPr>
        <p:spPr>
          <a:xfrm>
            <a:off x="1919250" y="29977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(2560)</a:t>
            </a:r>
          </a:p>
          <a:p>
            <a:r>
              <a:rPr lang="en-US" sz="800" dirty="0"/>
              <a:t>Responder (9)</a:t>
            </a:r>
          </a:p>
          <a:p>
            <a:r>
              <a:rPr lang="en-US" sz="800" dirty="0"/>
              <a:t>Rejected (3781)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FD11AC43-33E6-B7ED-76E4-07991BA7FB84}"/>
              </a:ext>
            </a:extLst>
          </p:cNvPr>
          <p:cNvSpPr>
            <a:spLocks noChangeAspect="1"/>
          </p:cNvSpPr>
          <p:nvPr/>
        </p:nvSpPr>
        <p:spPr>
          <a:xfrm>
            <a:off x="1957286" y="63608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51E26B74-5738-E142-A0D8-4522447D910B}"/>
              </a:ext>
            </a:extLst>
          </p:cNvPr>
          <p:cNvSpPr>
            <a:spLocks noChangeAspect="1"/>
          </p:cNvSpPr>
          <p:nvPr/>
        </p:nvSpPr>
        <p:spPr>
          <a:xfrm>
            <a:off x="3453356" y="394157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3AB7B3BF-2075-7149-61ED-420D3CA7FF28}"/>
              </a:ext>
            </a:extLst>
          </p:cNvPr>
          <p:cNvSpPr>
            <a:spLocks noChangeAspect="1"/>
          </p:cNvSpPr>
          <p:nvPr/>
        </p:nvSpPr>
        <p:spPr>
          <a:xfrm>
            <a:off x="3453356" y="511857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B980DFA-0B9E-1096-9EC6-0B6EA52C535B}"/>
              </a:ext>
            </a:extLst>
          </p:cNvPr>
          <p:cNvSpPr txBox="1"/>
          <p:nvPr/>
        </p:nvSpPr>
        <p:spPr>
          <a:xfrm>
            <a:off x="3415053" y="294029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(2365)</a:t>
            </a:r>
          </a:p>
          <a:p>
            <a:r>
              <a:rPr lang="en-US" sz="800" dirty="0"/>
              <a:t>Responder (1004)</a:t>
            </a:r>
          </a:p>
          <a:p>
            <a:r>
              <a:rPr lang="en-US" sz="800" dirty="0"/>
              <a:t>Rejected (2981)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013E2BFB-5C17-7EB6-189F-DE4F7A84E57C}"/>
              </a:ext>
            </a:extLst>
          </p:cNvPr>
          <p:cNvSpPr>
            <a:spLocks noChangeAspect="1"/>
          </p:cNvSpPr>
          <p:nvPr/>
        </p:nvSpPr>
        <p:spPr>
          <a:xfrm>
            <a:off x="3453089" y="630339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2754C92-7104-3265-D346-8AD790BFC1FC}"/>
              </a:ext>
            </a:extLst>
          </p:cNvPr>
          <p:cNvSpPr>
            <a:spLocks noChangeAspect="1"/>
          </p:cNvSpPr>
          <p:nvPr/>
        </p:nvSpPr>
        <p:spPr>
          <a:xfrm>
            <a:off x="4939825" y="396182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460266C1-3775-40A4-08B9-891DC9FC34E7}"/>
              </a:ext>
            </a:extLst>
          </p:cNvPr>
          <p:cNvSpPr>
            <a:spLocks noChangeAspect="1"/>
          </p:cNvSpPr>
          <p:nvPr/>
        </p:nvSpPr>
        <p:spPr>
          <a:xfrm>
            <a:off x="4939825" y="513882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3FCEFFA-B50D-3E70-008C-5169D26E7F7B}"/>
              </a:ext>
            </a:extLst>
          </p:cNvPr>
          <p:cNvSpPr txBox="1"/>
          <p:nvPr/>
        </p:nvSpPr>
        <p:spPr>
          <a:xfrm>
            <a:off x="4901522" y="296054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(1911)</a:t>
            </a:r>
          </a:p>
          <a:p>
            <a:r>
              <a:rPr lang="en-US" sz="800" dirty="0"/>
              <a:t>Responder (18)</a:t>
            </a:r>
          </a:p>
          <a:p>
            <a:r>
              <a:rPr lang="en-US" sz="800" dirty="0"/>
              <a:t>Rejected (4421)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B2BB6F82-3657-2F8B-C5BF-57B4BAD2170F}"/>
              </a:ext>
            </a:extLst>
          </p:cNvPr>
          <p:cNvSpPr>
            <a:spLocks noChangeAspect="1"/>
          </p:cNvSpPr>
          <p:nvPr/>
        </p:nvSpPr>
        <p:spPr>
          <a:xfrm>
            <a:off x="4939558" y="632364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4B1D25C-D2EB-9BBA-4C09-908C060AA405}"/>
              </a:ext>
            </a:extLst>
          </p:cNvPr>
          <p:cNvSpPr>
            <a:spLocks noChangeAspect="1"/>
          </p:cNvSpPr>
          <p:nvPr/>
        </p:nvSpPr>
        <p:spPr>
          <a:xfrm>
            <a:off x="486057" y="2170201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CF103215-AA2B-4A76-32CE-EE469AF36F52}"/>
              </a:ext>
            </a:extLst>
          </p:cNvPr>
          <p:cNvSpPr>
            <a:spLocks noChangeAspect="1"/>
          </p:cNvSpPr>
          <p:nvPr/>
        </p:nvSpPr>
        <p:spPr>
          <a:xfrm>
            <a:off x="486057" y="2287901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2D0BD81-17DD-FC70-D41D-67C30A143A9B}"/>
              </a:ext>
            </a:extLst>
          </p:cNvPr>
          <p:cNvSpPr txBox="1"/>
          <p:nvPr/>
        </p:nvSpPr>
        <p:spPr>
          <a:xfrm>
            <a:off x="447754" y="2070073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(2006)</a:t>
            </a:r>
          </a:p>
          <a:p>
            <a:r>
              <a:rPr lang="en-US" sz="800" dirty="0"/>
              <a:t>Responder (674)</a:t>
            </a:r>
          </a:p>
          <a:p>
            <a:r>
              <a:rPr lang="en-US" sz="800" dirty="0"/>
              <a:t>Rejected (3670)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08E0F9F5-96CC-BEF7-2713-38E5BD0F6AAE}"/>
              </a:ext>
            </a:extLst>
          </p:cNvPr>
          <p:cNvSpPr>
            <a:spLocks noChangeAspect="1"/>
          </p:cNvSpPr>
          <p:nvPr/>
        </p:nvSpPr>
        <p:spPr>
          <a:xfrm>
            <a:off x="485790" y="2406383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5D15CC3F-135E-A020-2042-F2B7A1C05899}"/>
              </a:ext>
            </a:extLst>
          </p:cNvPr>
          <p:cNvSpPr>
            <a:spLocks noChangeAspect="1"/>
          </p:cNvSpPr>
          <p:nvPr/>
        </p:nvSpPr>
        <p:spPr>
          <a:xfrm>
            <a:off x="1981860" y="216445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18132348-C570-FF3C-9BC8-14427F67F9EF}"/>
              </a:ext>
            </a:extLst>
          </p:cNvPr>
          <p:cNvSpPr>
            <a:spLocks noChangeAspect="1"/>
          </p:cNvSpPr>
          <p:nvPr/>
        </p:nvSpPr>
        <p:spPr>
          <a:xfrm>
            <a:off x="1981860" y="228215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3992F57-C69E-CC88-014F-38EC223200FB}"/>
              </a:ext>
            </a:extLst>
          </p:cNvPr>
          <p:cNvSpPr txBox="1"/>
          <p:nvPr/>
        </p:nvSpPr>
        <p:spPr>
          <a:xfrm>
            <a:off x="1943557" y="206432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(2078)</a:t>
            </a:r>
          </a:p>
          <a:p>
            <a:r>
              <a:rPr lang="en-US" sz="800" dirty="0"/>
              <a:t>Responder (2)</a:t>
            </a:r>
          </a:p>
          <a:p>
            <a:r>
              <a:rPr lang="en-US" sz="800" dirty="0"/>
              <a:t>Rejected (4270)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D9CD6B06-2A9E-576E-E0E3-645D3E832C20}"/>
              </a:ext>
            </a:extLst>
          </p:cNvPr>
          <p:cNvSpPr>
            <a:spLocks noChangeAspect="1"/>
          </p:cNvSpPr>
          <p:nvPr/>
        </p:nvSpPr>
        <p:spPr>
          <a:xfrm>
            <a:off x="1981593" y="240063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DEB36A8-8246-A36D-C119-ACB61652A147}"/>
              </a:ext>
            </a:extLst>
          </p:cNvPr>
          <p:cNvSpPr>
            <a:spLocks noChangeAspect="1"/>
          </p:cNvSpPr>
          <p:nvPr/>
        </p:nvSpPr>
        <p:spPr>
          <a:xfrm>
            <a:off x="3468329" y="2166479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4843807C-8EAC-C20D-9615-44BBF4161881}"/>
              </a:ext>
            </a:extLst>
          </p:cNvPr>
          <p:cNvSpPr>
            <a:spLocks noChangeAspect="1"/>
          </p:cNvSpPr>
          <p:nvPr/>
        </p:nvSpPr>
        <p:spPr>
          <a:xfrm>
            <a:off x="3468329" y="2284179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969DA0C-81B8-B141-61CF-1624D5D06B8A}"/>
              </a:ext>
            </a:extLst>
          </p:cNvPr>
          <p:cNvSpPr txBox="1"/>
          <p:nvPr/>
        </p:nvSpPr>
        <p:spPr>
          <a:xfrm>
            <a:off x="3430026" y="2066351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(2425)</a:t>
            </a:r>
          </a:p>
          <a:p>
            <a:r>
              <a:rPr lang="en-US" sz="800" dirty="0"/>
              <a:t>Responder (1135)</a:t>
            </a:r>
          </a:p>
          <a:p>
            <a:r>
              <a:rPr lang="en-US" sz="800" dirty="0"/>
              <a:t>Rejected (2790)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68E183AE-B4B4-90F2-0F32-C3C23C6CC63B}"/>
              </a:ext>
            </a:extLst>
          </p:cNvPr>
          <p:cNvSpPr>
            <a:spLocks noChangeAspect="1"/>
          </p:cNvSpPr>
          <p:nvPr/>
        </p:nvSpPr>
        <p:spPr>
          <a:xfrm>
            <a:off x="3468062" y="2402661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53A0B064-F95A-06AF-B5CC-B4557D1485DC}"/>
              </a:ext>
            </a:extLst>
          </p:cNvPr>
          <p:cNvSpPr>
            <a:spLocks noChangeAspect="1"/>
          </p:cNvSpPr>
          <p:nvPr/>
        </p:nvSpPr>
        <p:spPr>
          <a:xfrm>
            <a:off x="4935857" y="2165242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5B99E0F-8195-8864-84BF-6550959B7E67}"/>
              </a:ext>
            </a:extLst>
          </p:cNvPr>
          <p:cNvSpPr>
            <a:spLocks noChangeAspect="1"/>
          </p:cNvSpPr>
          <p:nvPr/>
        </p:nvSpPr>
        <p:spPr>
          <a:xfrm>
            <a:off x="4935857" y="2282942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CC1048E-6935-ACAF-C660-942E3A025A2A}"/>
              </a:ext>
            </a:extLst>
          </p:cNvPr>
          <p:cNvSpPr txBox="1"/>
          <p:nvPr/>
        </p:nvSpPr>
        <p:spPr>
          <a:xfrm>
            <a:off x="4897554" y="2065114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(1843)</a:t>
            </a:r>
          </a:p>
          <a:p>
            <a:r>
              <a:rPr lang="en-US" sz="800" dirty="0"/>
              <a:t>Responder (504)</a:t>
            </a:r>
          </a:p>
          <a:p>
            <a:r>
              <a:rPr lang="en-US" sz="800" dirty="0"/>
              <a:t>Rejected (4003)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2E08E50C-1DBF-8AC2-777F-CE3373AEB8A9}"/>
              </a:ext>
            </a:extLst>
          </p:cNvPr>
          <p:cNvSpPr>
            <a:spLocks noChangeAspect="1"/>
          </p:cNvSpPr>
          <p:nvPr/>
        </p:nvSpPr>
        <p:spPr>
          <a:xfrm>
            <a:off x="4935590" y="2401424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F5B062BA-E8AC-2AC9-1855-DA84D11734BD}"/>
              </a:ext>
            </a:extLst>
          </p:cNvPr>
          <p:cNvSpPr>
            <a:spLocks noChangeAspect="1"/>
          </p:cNvSpPr>
          <p:nvPr/>
        </p:nvSpPr>
        <p:spPr>
          <a:xfrm>
            <a:off x="559046" y="4105366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A0678C29-95F2-C6F8-E10D-EE4BAAFBA276}"/>
              </a:ext>
            </a:extLst>
          </p:cNvPr>
          <p:cNvSpPr>
            <a:spLocks noChangeAspect="1"/>
          </p:cNvSpPr>
          <p:nvPr/>
        </p:nvSpPr>
        <p:spPr>
          <a:xfrm>
            <a:off x="559046" y="4223066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6BBE4F5-766C-0212-7D15-B53536C91184}"/>
              </a:ext>
            </a:extLst>
          </p:cNvPr>
          <p:cNvSpPr txBox="1"/>
          <p:nvPr/>
        </p:nvSpPr>
        <p:spPr>
          <a:xfrm>
            <a:off x="520743" y="4005238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(1110)</a:t>
            </a:r>
          </a:p>
          <a:p>
            <a:r>
              <a:rPr lang="en-US" sz="800" dirty="0"/>
              <a:t>Responder (14)</a:t>
            </a:r>
          </a:p>
          <a:p>
            <a:r>
              <a:rPr lang="en-US" sz="800" dirty="0"/>
              <a:t>Rejected (3345)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5BE9099C-4320-02FD-9C96-7916C12C0D4D}"/>
              </a:ext>
            </a:extLst>
          </p:cNvPr>
          <p:cNvSpPr>
            <a:spLocks noChangeAspect="1"/>
          </p:cNvSpPr>
          <p:nvPr/>
        </p:nvSpPr>
        <p:spPr>
          <a:xfrm>
            <a:off x="558779" y="4341548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A9E7EA37-1510-75BB-5E3A-FE9074793173}"/>
              </a:ext>
            </a:extLst>
          </p:cNvPr>
          <p:cNvSpPr>
            <a:spLocks noChangeAspect="1"/>
          </p:cNvSpPr>
          <p:nvPr/>
        </p:nvSpPr>
        <p:spPr>
          <a:xfrm>
            <a:off x="2069963" y="4099619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6E334302-4B82-2DBB-28C6-A528951624C8}"/>
              </a:ext>
            </a:extLst>
          </p:cNvPr>
          <p:cNvSpPr>
            <a:spLocks noChangeAspect="1"/>
          </p:cNvSpPr>
          <p:nvPr/>
        </p:nvSpPr>
        <p:spPr>
          <a:xfrm>
            <a:off x="2069963" y="4217319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6274B6B-93A6-8C45-8B40-18E84AE60DDB}"/>
              </a:ext>
            </a:extLst>
          </p:cNvPr>
          <p:cNvSpPr txBox="1"/>
          <p:nvPr/>
        </p:nvSpPr>
        <p:spPr>
          <a:xfrm>
            <a:off x="2031660" y="3999491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(2958)</a:t>
            </a:r>
          </a:p>
          <a:p>
            <a:r>
              <a:rPr lang="en-US" sz="800" dirty="0"/>
              <a:t>Responder (1166)</a:t>
            </a:r>
          </a:p>
          <a:p>
            <a:r>
              <a:rPr lang="en-US" sz="800" dirty="0"/>
              <a:t>Rejected (3034)</a:t>
            </a: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739ABB4A-1C8A-9BA2-DAF5-31D9D8407B5A}"/>
              </a:ext>
            </a:extLst>
          </p:cNvPr>
          <p:cNvSpPr>
            <a:spLocks noChangeAspect="1"/>
          </p:cNvSpPr>
          <p:nvPr/>
        </p:nvSpPr>
        <p:spPr>
          <a:xfrm>
            <a:off x="2069696" y="4335801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FCD5D05F-6B56-3AEA-3D44-0D7A22830007}"/>
              </a:ext>
            </a:extLst>
          </p:cNvPr>
          <p:cNvSpPr>
            <a:spLocks noChangeAspect="1"/>
          </p:cNvSpPr>
          <p:nvPr/>
        </p:nvSpPr>
        <p:spPr>
          <a:xfrm>
            <a:off x="3556432" y="410164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05B56A5E-31C3-BEE0-00B4-93EF20DCC993}"/>
              </a:ext>
            </a:extLst>
          </p:cNvPr>
          <p:cNvSpPr>
            <a:spLocks noChangeAspect="1"/>
          </p:cNvSpPr>
          <p:nvPr/>
        </p:nvSpPr>
        <p:spPr>
          <a:xfrm>
            <a:off x="3556432" y="421934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267FB45-499E-656E-DF19-3F5A96E3C137}"/>
              </a:ext>
            </a:extLst>
          </p:cNvPr>
          <p:cNvSpPr txBox="1"/>
          <p:nvPr/>
        </p:nvSpPr>
        <p:spPr>
          <a:xfrm>
            <a:off x="3518129" y="400151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(2767)</a:t>
            </a:r>
          </a:p>
          <a:p>
            <a:r>
              <a:rPr lang="en-US" sz="800" dirty="0"/>
              <a:t>Responder (52)</a:t>
            </a:r>
          </a:p>
          <a:p>
            <a:r>
              <a:rPr lang="en-US" sz="800" dirty="0"/>
              <a:t>Rejected (5724)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8EDCB088-91A2-632E-42B8-51C80D30D467}"/>
              </a:ext>
            </a:extLst>
          </p:cNvPr>
          <p:cNvSpPr>
            <a:spLocks noChangeAspect="1"/>
          </p:cNvSpPr>
          <p:nvPr/>
        </p:nvSpPr>
        <p:spPr>
          <a:xfrm>
            <a:off x="3556165" y="433782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2025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Picture 138">
            <a:extLst>
              <a:ext uri="{FF2B5EF4-FFF2-40B4-BE49-F238E27FC236}">
                <a16:creationId xmlns:a16="http://schemas.microsoft.com/office/drawing/2014/main" id="{49FD70DD-2B1B-EFCE-F2D8-F878DC19E2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1540" y="6195889"/>
            <a:ext cx="1792305" cy="978408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63CACC02-7859-AAB3-8EC2-1FA84AB7E6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601" y="7900013"/>
            <a:ext cx="894170" cy="1188720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5FCEBC76-24A2-20C9-35BC-8D671A49B7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272" y="7900013"/>
            <a:ext cx="988847" cy="1188720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590F888F-1F29-F513-2611-81682C02BB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941" y="7900013"/>
            <a:ext cx="1683143" cy="1188720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B6A9996A-B395-A2F2-32AF-C9759B7724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7" y="7900013"/>
            <a:ext cx="1683143" cy="1188720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B1DD21CB-A5C8-C949-9E70-9998DF50F8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135511"/>
            <a:ext cx="1371600" cy="1371600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A5F53315-A21E-9FCE-D5C9-E97456A1DC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135511"/>
            <a:ext cx="1371600" cy="137160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ACACC7D6-151F-E296-4501-4D57E94F4F5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7" y="4135511"/>
            <a:ext cx="1371600" cy="137160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7A50B462-FEFC-7956-5503-21239B486EC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2214827"/>
            <a:ext cx="1371600" cy="1371600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EF72D30E-0EA4-C96C-EAF5-A962632A685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2214827"/>
            <a:ext cx="1371600" cy="137160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4300D622-EB6F-A017-CD92-E004DF03784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2214827"/>
            <a:ext cx="1371600" cy="137160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E2CB1E39-098B-6F6A-3C34-12E8A83F266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17" y="2214827"/>
            <a:ext cx="1371600" cy="1371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3AA7514-121D-8617-3968-23A67C59658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436310"/>
            <a:ext cx="1371600" cy="13716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F403C11-80B4-B6D7-4870-BCFDC47DEE8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36310"/>
            <a:ext cx="1371600" cy="13716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3E32EC99-79D7-8BA1-8F32-125631244FF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36310"/>
            <a:ext cx="1371600" cy="13716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DF912587-4C39-213D-BC51-E08FF834A75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17" y="436310"/>
            <a:ext cx="1371600" cy="1371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7847C8-EF95-4913-3F4E-E35A7C12BBDC}"/>
              </a:ext>
            </a:extLst>
          </p:cNvPr>
          <p:cNvSpPr txBox="1"/>
          <p:nvPr/>
        </p:nvSpPr>
        <p:spPr>
          <a:xfrm>
            <a:off x="66958" y="32306"/>
            <a:ext cx="46801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the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class_weights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parameter setting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65D512-B3B2-B680-15D7-AF82DB500F18}"/>
              </a:ext>
            </a:extLst>
          </p:cNvPr>
          <p:cNvSpPr txBox="1"/>
          <p:nvPr/>
        </p:nvSpPr>
        <p:spPr>
          <a:xfrm>
            <a:off x="66957" y="1810667"/>
            <a:ext cx="30403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gene order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C387F9-2C20-1FD9-09F2-6D2744CE8529}"/>
              </a:ext>
            </a:extLst>
          </p:cNvPr>
          <p:cNvSpPr txBox="1"/>
          <p:nvPr/>
        </p:nvSpPr>
        <p:spPr>
          <a:xfrm>
            <a:off x="66957" y="3738946"/>
            <a:ext cx="2594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cells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C4286D-1684-30D5-9C60-1EAA23A4233E}"/>
              </a:ext>
            </a:extLst>
          </p:cNvPr>
          <p:cNvSpPr txBox="1"/>
          <p:nvPr/>
        </p:nvSpPr>
        <p:spPr>
          <a:xfrm>
            <a:off x="66957" y="5668548"/>
            <a:ext cx="57205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Generalizability of PENCIL on new data (tumor: skin; phenotype: ICB response)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556154"/>
            <a:ext cx="4698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1. A general usage report of PENCIL.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285E6D-DE25-77AA-5774-715CF6B7D05B}"/>
              </a:ext>
            </a:extLst>
          </p:cNvPr>
          <p:cNvSpPr txBox="1"/>
          <p:nvPr/>
        </p:nvSpPr>
        <p:spPr>
          <a:xfrm>
            <a:off x="277689" y="5413256"/>
            <a:ext cx="1367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70% samples (using original CD8T annotation)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035586-DFB2-703F-AADB-B9E1A26E4CE5}"/>
              </a:ext>
            </a:extLst>
          </p:cNvPr>
          <p:cNvSpPr txBox="1"/>
          <p:nvPr/>
        </p:nvSpPr>
        <p:spPr>
          <a:xfrm>
            <a:off x="1878979" y="5408170"/>
            <a:ext cx="1231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celltypist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DC647D6-BC51-AF8E-97DD-4F1168276D9C}"/>
              </a:ext>
            </a:extLst>
          </p:cNvPr>
          <p:cNvSpPr txBox="1"/>
          <p:nvPr/>
        </p:nvSpPr>
        <p:spPr>
          <a:xfrm>
            <a:off x="3344298" y="5408170"/>
            <a:ext cx="11969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singleR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ED1E3C-9AAB-1B3F-DB2B-CD8F68BE3624}"/>
              </a:ext>
            </a:extLst>
          </p:cNvPr>
          <p:cNvSpPr txBox="1"/>
          <p:nvPr/>
        </p:nvSpPr>
        <p:spPr>
          <a:xfrm>
            <a:off x="284005" y="3480193"/>
            <a:ext cx="14000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variance (low to high)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DF2E3B4-CF97-01AB-F858-A3DF91F00B3D}"/>
              </a:ext>
            </a:extLst>
          </p:cNvPr>
          <p:cNvSpPr txBox="1"/>
          <p:nvPr/>
        </p:nvSpPr>
        <p:spPr>
          <a:xfrm>
            <a:off x="1776801" y="3475107"/>
            <a:ext cx="13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(high to low)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0F9817F-0460-6322-6B21-0EB3FE82F699}"/>
              </a:ext>
            </a:extLst>
          </p:cNvPr>
          <p:cNvSpPr txBox="1"/>
          <p:nvPr/>
        </p:nvSpPr>
        <p:spPr>
          <a:xfrm>
            <a:off x="3276477" y="3475107"/>
            <a:ext cx="12949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(low to high)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8A04CC7-D6C4-A90B-5119-4E5B8C4FBC87}"/>
              </a:ext>
            </a:extLst>
          </p:cNvPr>
          <p:cNvSpPr txBox="1"/>
          <p:nvPr/>
        </p:nvSpPr>
        <p:spPr>
          <a:xfrm>
            <a:off x="4879231" y="3475107"/>
            <a:ext cx="10517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name (A to 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A3FD59-C183-02D5-D1ED-2F09915E8383}"/>
              </a:ext>
            </a:extLst>
          </p:cNvPr>
          <p:cNvSpPr txBox="1"/>
          <p:nvPr/>
        </p:nvSpPr>
        <p:spPr>
          <a:xfrm>
            <a:off x="95310" y="7445051"/>
            <a:ext cx="5981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Generalizability of PENCIL on new data (tumor: HNSCC; phenotype: HPV infection)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F760B46-6EA2-87E6-4435-D8EEEE1852A7}"/>
              </a:ext>
            </a:extLst>
          </p:cNvPr>
          <p:cNvSpPr txBox="1"/>
          <p:nvPr/>
        </p:nvSpPr>
        <p:spPr>
          <a:xfrm>
            <a:off x="1661879" y="7718123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GSE180268 (test 1)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0E6035-62B0-1B68-C656-E18ABFB692BD}"/>
              </a:ext>
            </a:extLst>
          </p:cNvPr>
          <p:cNvSpPr txBox="1"/>
          <p:nvPr/>
        </p:nvSpPr>
        <p:spPr>
          <a:xfrm>
            <a:off x="381054" y="7718123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ED13731-13F1-B27C-0FF1-651B1B85E113}"/>
              </a:ext>
            </a:extLst>
          </p:cNvPr>
          <p:cNvSpPr txBox="1"/>
          <p:nvPr/>
        </p:nvSpPr>
        <p:spPr>
          <a:xfrm>
            <a:off x="4511475" y="7718123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3)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466DCC-ADDB-CF40-3E94-C10EBAC0B555}"/>
              </a:ext>
            </a:extLst>
          </p:cNvPr>
          <p:cNvSpPr txBox="1"/>
          <p:nvPr/>
        </p:nvSpPr>
        <p:spPr>
          <a:xfrm>
            <a:off x="3620364" y="1697789"/>
            <a:ext cx="5709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2:1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1BADDC-14DA-F16F-1F57-4E09BB7BEF04}"/>
              </a:ext>
            </a:extLst>
          </p:cNvPr>
          <p:cNvSpPr txBox="1"/>
          <p:nvPr/>
        </p:nvSpPr>
        <p:spPr>
          <a:xfrm>
            <a:off x="4929859" y="1697789"/>
            <a:ext cx="10131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4301/2049:1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1AA3092-24E7-3F31-5774-56C4E88B0BC9}"/>
              </a:ext>
            </a:extLst>
          </p:cNvPr>
          <p:cNvSpPr txBox="1"/>
          <p:nvPr/>
        </p:nvSpPr>
        <p:spPr>
          <a:xfrm>
            <a:off x="1934618" y="1697789"/>
            <a:ext cx="9781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1:1 (default)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6476A4C-5C39-E830-F858-C970398D3268}"/>
              </a:ext>
            </a:extLst>
          </p:cNvPr>
          <p:cNvSpPr txBox="1"/>
          <p:nvPr/>
        </p:nvSpPr>
        <p:spPr>
          <a:xfrm>
            <a:off x="578297" y="1697789"/>
            <a:ext cx="6431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True label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4EB09981-57A6-1563-9AEE-3FCD325AD0DE}"/>
              </a:ext>
            </a:extLst>
          </p:cNvPr>
          <p:cNvSpPr>
            <a:spLocks noChangeAspect="1"/>
          </p:cNvSpPr>
          <p:nvPr/>
        </p:nvSpPr>
        <p:spPr>
          <a:xfrm>
            <a:off x="486057" y="387760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95B7806-A1E1-AED2-4F6E-EF5381C6C3AB}"/>
              </a:ext>
            </a:extLst>
          </p:cNvPr>
          <p:cNvSpPr>
            <a:spLocks noChangeAspect="1"/>
          </p:cNvSpPr>
          <p:nvPr/>
        </p:nvSpPr>
        <p:spPr>
          <a:xfrm>
            <a:off x="486057" y="505460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CA4B7E8-F475-6D1A-CE99-D8BCFBCC439C}"/>
              </a:ext>
            </a:extLst>
          </p:cNvPr>
          <p:cNvSpPr txBox="1"/>
          <p:nvPr/>
        </p:nvSpPr>
        <p:spPr>
          <a:xfrm>
            <a:off x="447754" y="287632"/>
            <a:ext cx="11112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(4301)</a:t>
            </a:r>
          </a:p>
          <a:p>
            <a:r>
              <a:rPr lang="en-US" sz="800" dirty="0"/>
              <a:t>Responder (2049)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8FE603B-FB00-C01E-94B2-E071B8A9C1F7}"/>
              </a:ext>
            </a:extLst>
          </p:cNvPr>
          <p:cNvSpPr>
            <a:spLocks noChangeAspect="1"/>
          </p:cNvSpPr>
          <p:nvPr/>
        </p:nvSpPr>
        <p:spPr>
          <a:xfrm>
            <a:off x="1957553" y="39990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65CFE37-E7EC-C30D-8BA8-2320F31803D9}"/>
              </a:ext>
            </a:extLst>
          </p:cNvPr>
          <p:cNvSpPr>
            <a:spLocks noChangeAspect="1"/>
          </p:cNvSpPr>
          <p:nvPr/>
        </p:nvSpPr>
        <p:spPr>
          <a:xfrm>
            <a:off x="1957553" y="51760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32EFFC1-FF84-42DA-EEA0-DAB8E5209C33}"/>
              </a:ext>
            </a:extLst>
          </p:cNvPr>
          <p:cNvSpPr txBox="1"/>
          <p:nvPr/>
        </p:nvSpPr>
        <p:spPr>
          <a:xfrm>
            <a:off x="1919250" y="29977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(2560)</a:t>
            </a:r>
          </a:p>
          <a:p>
            <a:r>
              <a:rPr lang="en-US" sz="800" dirty="0"/>
              <a:t>Responder (9)</a:t>
            </a:r>
          </a:p>
          <a:p>
            <a:r>
              <a:rPr lang="en-US" sz="800" dirty="0"/>
              <a:t>Rejected (3781)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FD11AC43-33E6-B7ED-76E4-07991BA7FB84}"/>
              </a:ext>
            </a:extLst>
          </p:cNvPr>
          <p:cNvSpPr>
            <a:spLocks noChangeAspect="1"/>
          </p:cNvSpPr>
          <p:nvPr/>
        </p:nvSpPr>
        <p:spPr>
          <a:xfrm>
            <a:off x="1957286" y="63608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51E26B74-5738-E142-A0D8-4522447D910B}"/>
              </a:ext>
            </a:extLst>
          </p:cNvPr>
          <p:cNvSpPr>
            <a:spLocks noChangeAspect="1"/>
          </p:cNvSpPr>
          <p:nvPr/>
        </p:nvSpPr>
        <p:spPr>
          <a:xfrm>
            <a:off x="3453356" y="394157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3AB7B3BF-2075-7149-61ED-420D3CA7FF28}"/>
              </a:ext>
            </a:extLst>
          </p:cNvPr>
          <p:cNvSpPr>
            <a:spLocks noChangeAspect="1"/>
          </p:cNvSpPr>
          <p:nvPr/>
        </p:nvSpPr>
        <p:spPr>
          <a:xfrm>
            <a:off x="3453356" y="511857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B980DFA-0B9E-1096-9EC6-0B6EA52C535B}"/>
              </a:ext>
            </a:extLst>
          </p:cNvPr>
          <p:cNvSpPr txBox="1"/>
          <p:nvPr/>
        </p:nvSpPr>
        <p:spPr>
          <a:xfrm>
            <a:off x="3415053" y="294029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(2365)</a:t>
            </a:r>
          </a:p>
          <a:p>
            <a:r>
              <a:rPr lang="en-US" sz="800" dirty="0"/>
              <a:t>Responder (1004)</a:t>
            </a:r>
          </a:p>
          <a:p>
            <a:r>
              <a:rPr lang="en-US" sz="800" dirty="0"/>
              <a:t>Rejected (2981)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013E2BFB-5C17-7EB6-189F-DE4F7A84E57C}"/>
              </a:ext>
            </a:extLst>
          </p:cNvPr>
          <p:cNvSpPr>
            <a:spLocks noChangeAspect="1"/>
          </p:cNvSpPr>
          <p:nvPr/>
        </p:nvSpPr>
        <p:spPr>
          <a:xfrm>
            <a:off x="3453089" y="630339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2754C92-7104-3265-D346-8AD790BFC1FC}"/>
              </a:ext>
            </a:extLst>
          </p:cNvPr>
          <p:cNvSpPr>
            <a:spLocks noChangeAspect="1"/>
          </p:cNvSpPr>
          <p:nvPr/>
        </p:nvSpPr>
        <p:spPr>
          <a:xfrm>
            <a:off x="4939825" y="396182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460266C1-3775-40A4-08B9-891DC9FC34E7}"/>
              </a:ext>
            </a:extLst>
          </p:cNvPr>
          <p:cNvSpPr>
            <a:spLocks noChangeAspect="1"/>
          </p:cNvSpPr>
          <p:nvPr/>
        </p:nvSpPr>
        <p:spPr>
          <a:xfrm>
            <a:off x="4939825" y="513882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3FCEFFA-B50D-3E70-008C-5169D26E7F7B}"/>
              </a:ext>
            </a:extLst>
          </p:cNvPr>
          <p:cNvSpPr txBox="1"/>
          <p:nvPr/>
        </p:nvSpPr>
        <p:spPr>
          <a:xfrm>
            <a:off x="4901522" y="296054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(1911)</a:t>
            </a:r>
          </a:p>
          <a:p>
            <a:r>
              <a:rPr lang="en-US" sz="800" dirty="0"/>
              <a:t>Responder (18)</a:t>
            </a:r>
          </a:p>
          <a:p>
            <a:r>
              <a:rPr lang="en-US" sz="800" dirty="0"/>
              <a:t>Rejected (4421)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B2BB6F82-3657-2F8B-C5BF-57B4BAD2170F}"/>
              </a:ext>
            </a:extLst>
          </p:cNvPr>
          <p:cNvSpPr>
            <a:spLocks noChangeAspect="1"/>
          </p:cNvSpPr>
          <p:nvPr/>
        </p:nvSpPr>
        <p:spPr>
          <a:xfrm>
            <a:off x="4939558" y="632364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4B1D25C-D2EB-9BBA-4C09-908C060AA405}"/>
              </a:ext>
            </a:extLst>
          </p:cNvPr>
          <p:cNvSpPr>
            <a:spLocks noChangeAspect="1"/>
          </p:cNvSpPr>
          <p:nvPr/>
        </p:nvSpPr>
        <p:spPr>
          <a:xfrm>
            <a:off x="486057" y="2170201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CF103215-AA2B-4A76-32CE-EE469AF36F52}"/>
              </a:ext>
            </a:extLst>
          </p:cNvPr>
          <p:cNvSpPr>
            <a:spLocks noChangeAspect="1"/>
          </p:cNvSpPr>
          <p:nvPr/>
        </p:nvSpPr>
        <p:spPr>
          <a:xfrm>
            <a:off x="486057" y="2287901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2D0BD81-17DD-FC70-D41D-67C30A143A9B}"/>
              </a:ext>
            </a:extLst>
          </p:cNvPr>
          <p:cNvSpPr txBox="1"/>
          <p:nvPr/>
        </p:nvSpPr>
        <p:spPr>
          <a:xfrm>
            <a:off x="447754" y="2070073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(2006)</a:t>
            </a:r>
          </a:p>
          <a:p>
            <a:r>
              <a:rPr lang="en-US" sz="800" dirty="0"/>
              <a:t>Responder (674)</a:t>
            </a:r>
          </a:p>
          <a:p>
            <a:r>
              <a:rPr lang="en-US" sz="800" dirty="0"/>
              <a:t>Rejected (3670)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08E0F9F5-96CC-BEF7-2713-38E5BD0F6AAE}"/>
              </a:ext>
            </a:extLst>
          </p:cNvPr>
          <p:cNvSpPr>
            <a:spLocks noChangeAspect="1"/>
          </p:cNvSpPr>
          <p:nvPr/>
        </p:nvSpPr>
        <p:spPr>
          <a:xfrm>
            <a:off x="485790" y="2406383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5D15CC3F-135E-A020-2042-F2B7A1C05899}"/>
              </a:ext>
            </a:extLst>
          </p:cNvPr>
          <p:cNvSpPr>
            <a:spLocks noChangeAspect="1"/>
          </p:cNvSpPr>
          <p:nvPr/>
        </p:nvSpPr>
        <p:spPr>
          <a:xfrm>
            <a:off x="1981860" y="216445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18132348-C570-FF3C-9BC8-14427F67F9EF}"/>
              </a:ext>
            </a:extLst>
          </p:cNvPr>
          <p:cNvSpPr>
            <a:spLocks noChangeAspect="1"/>
          </p:cNvSpPr>
          <p:nvPr/>
        </p:nvSpPr>
        <p:spPr>
          <a:xfrm>
            <a:off x="1981860" y="228215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3992F57-C69E-CC88-014F-38EC223200FB}"/>
              </a:ext>
            </a:extLst>
          </p:cNvPr>
          <p:cNvSpPr txBox="1"/>
          <p:nvPr/>
        </p:nvSpPr>
        <p:spPr>
          <a:xfrm>
            <a:off x="1943557" y="206432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(2078)</a:t>
            </a:r>
          </a:p>
          <a:p>
            <a:r>
              <a:rPr lang="en-US" sz="800" dirty="0"/>
              <a:t>Responder (2)</a:t>
            </a:r>
          </a:p>
          <a:p>
            <a:r>
              <a:rPr lang="en-US" sz="800" dirty="0"/>
              <a:t>Rejected (4270)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D9CD6B06-2A9E-576E-E0E3-645D3E832C20}"/>
              </a:ext>
            </a:extLst>
          </p:cNvPr>
          <p:cNvSpPr>
            <a:spLocks noChangeAspect="1"/>
          </p:cNvSpPr>
          <p:nvPr/>
        </p:nvSpPr>
        <p:spPr>
          <a:xfrm>
            <a:off x="1981593" y="240063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DEB36A8-8246-A36D-C119-ACB61652A147}"/>
              </a:ext>
            </a:extLst>
          </p:cNvPr>
          <p:cNvSpPr>
            <a:spLocks noChangeAspect="1"/>
          </p:cNvSpPr>
          <p:nvPr/>
        </p:nvSpPr>
        <p:spPr>
          <a:xfrm>
            <a:off x="3468329" y="2166479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4843807C-8EAC-C20D-9615-44BBF4161881}"/>
              </a:ext>
            </a:extLst>
          </p:cNvPr>
          <p:cNvSpPr>
            <a:spLocks noChangeAspect="1"/>
          </p:cNvSpPr>
          <p:nvPr/>
        </p:nvSpPr>
        <p:spPr>
          <a:xfrm>
            <a:off x="3468329" y="2284179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969DA0C-81B8-B141-61CF-1624D5D06B8A}"/>
              </a:ext>
            </a:extLst>
          </p:cNvPr>
          <p:cNvSpPr txBox="1"/>
          <p:nvPr/>
        </p:nvSpPr>
        <p:spPr>
          <a:xfrm>
            <a:off x="3430026" y="2066351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(2425)</a:t>
            </a:r>
          </a:p>
          <a:p>
            <a:r>
              <a:rPr lang="en-US" sz="800" dirty="0"/>
              <a:t>Responder (1135)</a:t>
            </a:r>
          </a:p>
          <a:p>
            <a:r>
              <a:rPr lang="en-US" sz="800" dirty="0"/>
              <a:t>Rejected (2790)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68E183AE-B4B4-90F2-0F32-C3C23C6CC63B}"/>
              </a:ext>
            </a:extLst>
          </p:cNvPr>
          <p:cNvSpPr>
            <a:spLocks noChangeAspect="1"/>
          </p:cNvSpPr>
          <p:nvPr/>
        </p:nvSpPr>
        <p:spPr>
          <a:xfrm>
            <a:off x="3468062" y="2402661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53A0B064-F95A-06AF-B5CC-B4557D1485DC}"/>
              </a:ext>
            </a:extLst>
          </p:cNvPr>
          <p:cNvSpPr>
            <a:spLocks noChangeAspect="1"/>
          </p:cNvSpPr>
          <p:nvPr/>
        </p:nvSpPr>
        <p:spPr>
          <a:xfrm>
            <a:off x="4935857" y="2165242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5B99E0F-8195-8864-84BF-6550959B7E67}"/>
              </a:ext>
            </a:extLst>
          </p:cNvPr>
          <p:cNvSpPr>
            <a:spLocks noChangeAspect="1"/>
          </p:cNvSpPr>
          <p:nvPr/>
        </p:nvSpPr>
        <p:spPr>
          <a:xfrm>
            <a:off x="4935857" y="2282942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CC1048E-6935-ACAF-C660-942E3A025A2A}"/>
              </a:ext>
            </a:extLst>
          </p:cNvPr>
          <p:cNvSpPr txBox="1"/>
          <p:nvPr/>
        </p:nvSpPr>
        <p:spPr>
          <a:xfrm>
            <a:off x="4897554" y="2065114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(1843)</a:t>
            </a:r>
          </a:p>
          <a:p>
            <a:r>
              <a:rPr lang="en-US" sz="800" dirty="0"/>
              <a:t>Responder (504)</a:t>
            </a:r>
          </a:p>
          <a:p>
            <a:r>
              <a:rPr lang="en-US" sz="800" dirty="0"/>
              <a:t>Rejected (4003)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2E08E50C-1DBF-8AC2-777F-CE3373AEB8A9}"/>
              </a:ext>
            </a:extLst>
          </p:cNvPr>
          <p:cNvSpPr>
            <a:spLocks noChangeAspect="1"/>
          </p:cNvSpPr>
          <p:nvPr/>
        </p:nvSpPr>
        <p:spPr>
          <a:xfrm>
            <a:off x="4935590" y="2401424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F5B062BA-E8AC-2AC9-1855-DA84D11734BD}"/>
              </a:ext>
            </a:extLst>
          </p:cNvPr>
          <p:cNvSpPr>
            <a:spLocks noChangeAspect="1"/>
          </p:cNvSpPr>
          <p:nvPr/>
        </p:nvSpPr>
        <p:spPr>
          <a:xfrm>
            <a:off x="501171" y="4105366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A0678C29-95F2-C6F8-E10D-EE4BAAFBA276}"/>
              </a:ext>
            </a:extLst>
          </p:cNvPr>
          <p:cNvSpPr>
            <a:spLocks noChangeAspect="1"/>
          </p:cNvSpPr>
          <p:nvPr/>
        </p:nvSpPr>
        <p:spPr>
          <a:xfrm>
            <a:off x="501171" y="4223066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6BBE4F5-766C-0212-7D15-B53536C91184}"/>
              </a:ext>
            </a:extLst>
          </p:cNvPr>
          <p:cNvSpPr txBox="1"/>
          <p:nvPr/>
        </p:nvSpPr>
        <p:spPr>
          <a:xfrm>
            <a:off x="462868" y="4005238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(1110)</a:t>
            </a:r>
          </a:p>
          <a:p>
            <a:r>
              <a:rPr lang="en-US" sz="800" dirty="0"/>
              <a:t>Responder (14)</a:t>
            </a:r>
          </a:p>
          <a:p>
            <a:r>
              <a:rPr lang="en-US" sz="800" dirty="0"/>
              <a:t>Rejected (3345)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5BE9099C-4320-02FD-9C96-7916C12C0D4D}"/>
              </a:ext>
            </a:extLst>
          </p:cNvPr>
          <p:cNvSpPr>
            <a:spLocks noChangeAspect="1"/>
          </p:cNvSpPr>
          <p:nvPr/>
        </p:nvSpPr>
        <p:spPr>
          <a:xfrm>
            <a:off x="500904" y="4341548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A9E7EA37-1510-75BB-5E3A-FE9074793173}"/>
              </a:ext>
            </a:extLst>
          </p:cNvPr>
          <p:cNvSpPr>
            <a:spLocks noChangeAspect="1"/>
          </p:cNvSpPr>
          <p:nvPr/>
        </p:nvSpPr>
        <p:spPr>
          <a:xfrm>
            <a:off x="2012088" y="4099619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6E334302-4B82-2DBB-28C6-A528951624C8}"/>
              </a:ext>
            </a:extLst>
          </p:cNvPr>
          <p:cNvSpPr>
            <a:spLocks noChangeAspect="1"/>
          </p:cNvSpPr>
          <p:nvPr/>
        </p:nvSpPr>
        <p:spPr>
          <a:xfrm>
            <a:off x="2012088" y="4217319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6274B6B-93A6-8C45-8B40-18E84AE60DDB}"/>
              </a:ext>
            </a:extLst>
          </p:cNvPr>
          <p:cNvSpPr txBox="1"/>
          <p:nvPr/>
        </p:nvSpPr>
        <p:spPr>
          <a:xfrm>
            <a:off x="1973785" y="3999491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(2958)</a:t>
            </a:r>
          </a:p>
          <a:p>
            <a:r>
              <a:rPr lang="en-US" sz="800" dirty="0"/>
              <a:t>Responder (1166)</a:t>
            </a:r>
          </a:p>
          <a:p>
            <a:r>
              <a:rPr lang="en-US" sz="800" dirty="0"/>
              <a:t>Rejected (3034)</a:t>
            </a: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739ABB4A-1C8A-9BA2-DAF5-31D9D8407B5A}"/>
              </a:ext>
            </a:extLst>
          </p:cNvPr>
          <p:cNvSpPr>
            <a:spLocks noChangeAspect="1"/>
          </p:cNvSpPr>
          <p:nvPr/>
        </p:nvSpPr>
        <p:spPr>
          <a:xfrm>
            <a:off x="2011821" y="4335801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FCD5D05F-6B56-3AEA-3D44-0D7A22830007}"/>
              </a:ext>
            </a:extLst>
          </p:cNvPr>
          <p:cNvSpPr>
            <a:spLocks noChangeAspect="1"/>
          </p:cNvSpPr>
          <p:nvPr/>
        </p:nvSpPr>
        <p:spPr>
          <a:xfrm>
            <a:off x="3498557" y="410164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05B56A5E-31C3-BEE0-00B4-93EF20DCC993}"/>
              </a:ext>
            </a:extLst>
          </p:cNvPr>
          <p:cNvSpPr>
            <a:spLocks noChangeAspect="1"/>
          </p:cNvSpPr>
          <p:nvPr/>
        </p:nvSpPr>
        <p:spPr>
          <a:xfrm>
            <a:off x="3498557" y="421934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267FB45-499E-656E-DF19-3F5A96E3C137}"/>
              </a:ext>
            </a:extLst>
          </p:cNvPr>
          <p:cNvSpPr txBox="1"/>
          <p:nvPr/>
        </p:nvSpPr>
        <p:spPr>
          <a:xfrm>
            <a:off x="3460254" y="400151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(2767)</a:t>
            </a:r>
          </a:p>
          <a:p>
            <a:r>
              <a:rPr lang="en-US" sz="800" dirty="0"/>
              <a:t>Responder (52)</a:t>
            </a:r>
          </a:p>
          <a:p>
            <a:r>
              <a:rPr lang="en-US" sz="800" dirty="0"/>
              <a:t>Rejected (5724)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8EDCB088-91A2-632E-42B8-51C80D30D467}"/>
              </a:ext>
            </a:extLst>
          </p:cNvPr>
          <p:cNvSpPr>
            <a:spLocks noChangeAspect="1"/>
          </p:cNvSpPr>
          <p:nvPr/>
        </p:nvSpPr>
        <p:spPr>
          <a:xfrm>
            <a:off x="3498290" y="433782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38E004E-C7BF-F477-6005-4E2781882E17}"/>
              </a:ext>
            </a:extLst>
          </p:cNvPr>
          <p:cNvCxnSpPr>
            <a:cxnSpLocks/>
          </p:cNvCxnSpPr>
          <p:nvPr/>
        </p:nvCxnSpPr>
        <p:spPr>
          <a:xfrm>
            <a:off x="485790" y="9006440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5646469-5C0D-1A7E-5483-A8359ACF9DAB}"/>
              </a:ext>
            </a:extLst>
          </p:cNvPr>
          <p:cNvSpPr txBox="1"/>
          <p:nvPr/>
        </p:nvSpPr>
        <p:spPr>
          <a:xfrm>
            <a:off x="649749" y="8973167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BEFABC5-8B23-2605-674B-948F56287400}"/>
              </a:ext>
            </a:extLst>
          </p:cNvPr>
          <p:cNvCxnSpPr>
            <a:cxnSpLocks/>
          </p:cNvCxnSpPr>
          <p:nvPr/>
        </p:nvCxnSpPr>
        <p:spPr>
          <a:xfrm>
            <a:off x="1315249" y="9008401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884B9FE-A143-D5E3-D317-7565390888E0}"/>
              </a:ext>
            </a:extLst>
          </p:cNvPr>
          <p:cNvSpPr txBox="1"/>
          <p:nvPr/>
        </p:nvSpPr>
        <p:spPr>
          <a:xfrm>
            <a:off x="1237865" y="8978951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CBE317-D0BE-96AD-ECB2-E28D8BF8BFE7}"/>
              </a:ext>
            </a:extLst>
          </p:cNvPr>
          <p:cNvCxnSpPr>
            <a:cxnSpLocks/>
          </p:cNvCxnSpPr>
          <p:nvPr/>
        </p:nvCxnSpPr>
        <p:spPr>
          <a:xfrm>
            <a:off x="4618572" y="9006440"/>
            <a:ext cx="11887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6DC2F63-5529-CD38-AAAD-19B8EB10E01C}"/>
              </a:ext>
            </a:extLst>
          </p:cNvPr>
          <p:cNvSpPr txBox="1"/>
          <p:nvPr/>
        </p:nvSpPr>
        <p:spPr>
          <a:xfrm>
            <a:off x="4956446" y="8973167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C6797B1D-3076-1384-56BF-EC760965D665}"/>
              </a:ext>
            </a:extLst>
          </p:cNvPr>
          <p:cNvCxnSpPr>
            <a:cxnSpLocks/>
          </p:cNvCxnSpPr>
          <p:nvPr/>
        </p:nvCxnSpPr>
        <p:spPr>
          <a:xfrm>
            <a:off x="2352858" y="9000660"/>
            <a:ext cx="4023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19F5993F-DAD7-F41F-84C2-7D725C7C44EE}"/>
              </a:ext>
            </a:extLst>
          </p:cNvPr>
          <p:cNvSpPr txBox="1"/>
          <p:nvPr/>
        </p:nvSpPr>
        <p:spPr>
          <a:xfrm>
            <a:off x="2258221" y="8971210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8AE8D194-EA00-1034-D6EC-9C2887F4E0C7}"/>
              </a:ext>
            </a:extLst>
          </p:cNvPr>
          <p:cNvSpPr txBox="1"/>
          <p:nvPr/>
        </p:nvSpPr>
        <p:spPr>
          <a:xfrm>
            <a:off x="2948798" y="772407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 (test 2)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9DF4A9EF-8278-0301-E302-252282A9734A}"/>
              </a:ext>
            </a:extLst>
          </p:cNvPr>
          <p:cNvCxnSpPr>
            <a:cxnSpLocks/>
          </p:cNvCxnSpPr>
          <p:nvPr/>
        </p:nvCxnSpPr>
        <p:spPr>
          <a:xfrm>
            <a:off x="3431644" y="9006254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C17717E6-DC28-4343-3A5E-F5ED246F4F97}"/>
              </a:ext>
            </a:extLst>
          </p:cNvPr>
          <p:cNvSpPr txBox="1"/>
          <p:nvPr/>
        </p:nvSpPr>
        <p:spPr>
          <a:xfrm>
            <a:off x="3210286" y="8972981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BD1FB10B-0E55-6650-4DA6-260FC7D914E1}"/>
              </a:ext>
            </a:extLst>
          </p:cNvPr>
          <p:cNvCxnSpPr>
            <a:cxnSpLocks/>
          </p:cNvCxnSpPr>
          <p:nvPr/>
        </p:nvCxnSpPr>
        <p:spPr>
          <a:xfrm>
            <a:off x="3622742" y="9008215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8D8DB244-4588-ABB8-A871-7638319E3E3E}"/>
              </a:ext>
            </a:extLst>
          </p:cNvPr>
          <p:cNvSpPr txBox="1"/>
          <p:nvPr/>
        </p:nvSpPr>
        <p:spPr>
          <a:xfrm>
            <a:off x="3602868" y="8978765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pic>
        <p:nvPicPr>
          <p:cNvPr id="135" name="Picture 134">
            <a:extLst>
              <a:ext uri="{FF2B5EF4-FFF2-40B4-BE49-F238E27FC236}">
                <a16:creationId xmlns:a16="http://schemas.microsoft.com/office/drawing/2014/main" id="{31E75F7B-F519-F912-47CE-7764F68EE6CF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8" y="6195889"/>
            <a:ext cx="1835598" cy="978408"/>
          </a:xfrm>
          <a:prstGeom prst="rect">
            <a:avLst/>
          </a:prstGeom>
        </p:spPr>
      </p:pic>
      <p:pic>
        <p:nvPicPr>
          <p:cNvPr id="137" name="Picture 136">
            <a:extLst>
              <a:ext uri="{FF2B5EF4-FFF2-40B4-BE49-F238E27FC236}">
                <a16:creationId xmlns:a16="http://schemas.microsoft.com/office/drawing/2014/main" id="{7CE5786A-792B-9DE1-BE42-42A1D726E9C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001" y="6195889"/>
            <a:ext cx="606094" cy="978408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1944F2E0-C63E-A2C2-4EDD-C2104A52AFEB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290" y="6195889"/>
            <a:ext cx="1627794" cy="978408"/>
          </a:xfrm>
          <a:prstGeom prst="rect">
            <a:avLst/>
          </a:prstGeom>
        </p:spPr>
      </p:pic>
      <p:sp>
        <p:nvSpPr>
          <p:cNvPr id="142" name="TextBox 141">
            <a:extLst>
              <a:ext uri="{FF2B5EF4-FFF2-40B4-BE49-F238E27FC236}">
                <a16:creationId xmlns:a16="http://schemas.microsoft.com/office/drawing/2014/main" id="{DA3B456B-C0F0-0A28-44C8-765D6581507A}"/>
              </a:ext>
            </a:extLst>
          </p:cNvPr>
          <p:cNvSpPr txBox="1"/>
          <p:nvPr/>
        </p:nvSpPr>
        <p:spPr>
          <a:xfrm>
            <a:off x="1678192" y="5994708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 (test 1)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C264C52-49FB-F1AA-35FE-A1BAB57E0AAC}"/>
              </a:ext>
            </a:extLst>
          </p:cNvPr>
          <p:cNvSpPr txBox="1"/>
          <p:nvPr/>
        </p:nvSpPr>
        <p:spPr>
          <a:xfrm>
            <a:off x="397367" y="5994708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D2442A6-3CB8-DE4F-5DBF-C68ADCA07173}"/>
              </a:ext>
            </a:extLst>
          </p:cNvPr>
          <p:cNvSpPr txBox="1"/>
          <p:nvPr/>
        </p:nvSpPr>
        <p:spPr>
          <a:xfrm>
            <a:off x="4527788" y="5994708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GSE166181 (test 3)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F8FB091-8D0D-6C30-A59C-9622A1CF7FFA}"/>
              </a:ext>
            </a:extLst>
          </p:cNvPr>
          <p:cNvSpPr txBox="1"/>
          <p:nvPr/>
        </p:nvSpPr>
        <p:spPr>
          <a:xfrm>
            <a:off x="2965111" y="6000657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GSE123813 (test 2)</a:t>
            </a:r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F3CAE1E9-F5EA-6619-3E15-4B1F559FC55B}"/>
              </a:ext>
            </a:extLst>
          </p:cNvPr>
          <p:cNvCxnSpPr>
            <a:cxnSpLocks/>
          </p:cNvCxnSpPr>
          <p:nvPr/>
        </p:nvCxnSpPr>
        <p:spPr>
          <a:xfrm>
            <a:off x="417451" y="7138347"/>
            <a:ext cx="9418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51CDA233-8776-741E-556C-3FBE325BA12A}"/>
              </a:ext>
            </a:extLst>
          </p:cNvPr>
          <p:cNvSpPr txBox="1"/>
          <p:nvPr/>
        </p:nvSpPr>
        <p:spPr>
          <a:xfrm>
            <a:off x="790068" y="7105074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84870F36-1B00-DC3E-0CB4-9090A97DEA6A}"/>
              </a:ext>
            </a:extLst>
          </p:cNvPr>
          <p:cNvCxnSpPr>
            <a:cxnSpLocks/>
          </p:cNvCxnSpPr>
          <p:nvPr/>
        </p:nvCxnSpPr>
        <p:spPr>
          <a:xfrm>
            <a:off x="1388061" y="7140308"/>
            <a:ext cx="457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1DFFE2B1-FDDE-A7AF-BC61-FD1AEF5994F2}"/>
              </a:ext>
            </a:extLst>
          </p:cNvPr>
          <p:cNvSpPr txBox="1"/>
          <p:nvPr/>
        </p:nvSpPr>
        <p:spPr>
          <a:xfrm>
            <a:off x="1476376" y="7110858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12E470F8-C800-EA5A-E1AF-A2B9C6EFC5C3}"/>
              </a:ext>
            </a:extLst>
          </p:cNvPr>
          <p:cNvCxnSpPr>
            <a:cxnSpLocks/>
          </p:cNvCxnSpPr>
          <p:nvPr/>
        </p:nvCxnSpPr>
        <p:spPr>
          <a:xfrm>
            <a:off x="2235423" y="7132567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30555A70-2809-9FD9-CC9D-E298DD7ABDC2}"/>
              </a:ext>
            </a:extLst>
          </p:cNvPr>
          <p:cNvSpPr txBox="1"/>
          <p:nvPr/>
        </p:nvSpPr>
        <p:spPr>
          <a:xfrm>
            <a:off x="2140786" y="7103117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F35B96FC-C38D-7057-10A8-1944999A0548}"/>
              </a:ext>
            </a:extLst>
          </p:cNvPr>
          <p:cNvCxnSpPr>
            <a:cxnSpLocks/>
          </p:cNvCxnSpPr>
          <p:nvPr/>
        </p:nvCxnSpPr>
        <p:spPr>
          <a:xfrm>
            <a:off x="2809787" y="7132155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C6F6EC64-9FCB-7231-D172-3D6AAADD3DC3}"/>
              </a:ext>
            </a:extLst>
          </p:cNvPr>
          <p:cNvSpPr txBox="1"/>
          <p:nvPr/>
        </p:nvSpPr>
        <p:spPr>
          <a:xfrm>
            <a:off x="2928046" y="7098882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5A998E46-6DC0-F44D-F711-21CE3A2FC688}"/>
              </a:ext>
            </a:extLst>
          </p:cNvPr>
          <p:cNvCxnSpPr>
            <a:cxnSpLocks/>
          </p:cNvCxnSpPr>
          <p:nvPr/>
        </p:nvCxnSpPr>
        <p:spPr>
          <a:xfrm>
            <a:off x="3426228" y="7134116"/>
            <a:ext cx="7772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0462762D-49F9-CA31-42D0-64FD0A7B8500}"/>
              </a:ext>
            </a:extLst>
          </p:cNvPr>
          <p:cNvSpPr txBox="1"/>
          <p:nvPr/>
        </p:nvSpPr>
        <p:spPr>
          <a:xfrm>
            <a:off x="3710947" y="7104666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DB08C941-0B19-75BB-4337-0453A4A0B0C6}"/>
              </a:ext>
            </a:extLst>
          </p:cNvPr>
          <p:cNvCxnSpPr>
            <a:cxnSpLocks/>
          </p:cNvCxnSpPr>
          <p:nvPr/>
        </p:nvCxnSpPr>
        <p:spPr>
          <a:xfrm>
            <a:off x="4585028" y="7127979"/>
            <a:ext cx="4663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66346B9B-1D7C-ED34-FC95-0C9B483C92E0}"/>
              </a:ext>
            </a:extLst>
          </p:cNvPr>
          <p:cNvSpPr txBox="1"/>
          <p:nvPr/>
        </p:nvSpPr>
        <p:spPr>
          <a:xfrm>
            <a:off x="4632451" y="7094706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E6F6EA2A-E365-7CAF-7194-C79848BBDC92}"/>
              </a:ext>
            </a:extLst>
          </p:cNvPr>
          <p:cNvCxnSpPr>
            <a:cxnSpLocks/>
          </p:cNvCxnSpPr>
          <p:nvPr/>
        </p:nvCxnSpPr>
        <p:spPr>
          <a:xfrm>
            <a:off x="5075898" y="7129940"/>
            <a:ext cx="74980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C92C9FEC-F775-834C-D4D3-C8DEC2690C16}"/>
              </a:ext>
            </a:extLst>
          </p:cNvPr>
          <p:cNvSpPr txBox="1"/>
          <p:nvPr/>
        </p:nvSpPr>
        <p:spPr>
          <a:xfrm>
            <a:off x="5318762" y="7100490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83C08A8D-DC90-8A90-3A53-356BA59F1F72}"/>
              </a:ext>
            </a:extLst>
          </p:cNvPr>
          <p:cNvCxnSpPr>
            <a:cxnSpLocks/>
          </p:cNvCxnSpPr>
          <p:nvPr/>
        </p:nvCxnSpPr>
        <p:spPr>
          <a:xfrm>
            <a:off x="403298" y="6669971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F200FF6C-F49B-D5FC-991A-D2FF8A9737F5}"/>
              </a:ext>
            </a:extLst>
          </p:cNvPr>
          <p:cNvCxnSpPr>
            <a:cxnSpLocks/>
          </p:cNvCxnSpPr>
          <p:nvPr/>
        </p:nvCxnSpPr>
        <p:spPr>
          <a:xfrm>
            <a:off x="462868" y="8481614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Elbow Connector 169">
            <a:extLst>
              <a:ext uri="{FF2B5EF4-FFF2-40B4-BE49-F238E27FC236}">
                <a16:creationId xmlns:a16="http://schemas.microsoft.com/office/drawing/2014/main" id="{53BEEECD-23A7-0330-185A-4C4BF8AC972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292393" y="6981533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Elbow Connector 171">
            <a:extLst>
              <a:ext uri="{FF2B5EF4-FFF2-40B4-BE49-F238E27FC236}">
                <a16:creationId xmlns:a16="http://schemas.microsoft.com/office/drawing/2014/main" id="{993564B8-E9DA-E0B3-AE3D-867F723F9B59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78668" y="6933236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Elbow Connector 175">
            <a:extLst>
              <a:ext uri="{FF2B5EF4-FFF2-40B4-BE49-F238E27FC236}">
                <a16:creationId xmlns:a16="http://schemas.microsoft.com/office/drawing/2014/main" id="{F1836B40-30E8-79CA-08AA-71D23B327029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22616" y="6981404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Elbow Connector 176">
            <a:extLst>
              <a:ext uri="{FF2B5EF4-FFF2-40B4-BE49-F238E27FC236}">
                <a16:creationId xmlns:a16="http://schemas.microsoft.com/office/drawing/2014/main" id="{5EA9F3C0-BD9C-D185-E585-D76B171579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48144" y="8864961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Elbow Connector 177">
            <a:extLst>
              <a:ext uri="{FF2B5EF4-FFF2-40B4-BE49-F238E27FC236}">
                <a16:creationId xmlns:a16="http://schemas.microsoft.com/office/drawing/2014/main" id="{59FDB25C-E0B0-704F-5E4D-0BBBE4805585}"/>
              </a:ext>
            </a:extLst>
          </p:cNvPr>
          <p:cNvCxnSpPr>
            <a:cxnSpLocks/>
          </p:cNvCxnSpPr>
          <p:nvPr/>
        </p:nvCxnSpPr>
        <p:spPr>
          <a:xfrm rot="16200000" flipH="1">
            <a:off x="3633078" y="9001991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19CA2828-0A68-9FA0-09BD-8E5EB07B2039}"/>
              </a:ext>
            </a:extLst>
          </p:cNvPr>
          <p:cNvSpPr txBox="1"/>
          <p:nvPr/>
        </p:nvSpPr>
        <p:spPr>
          <a:xfrm>
            <a:off x="1016908" y="7320019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6F39D811-6426-E374-C0A5-C8F8B32B1F4D}"/>
              </a:ext>
            </a:extLst>
          </p:cNvPr>
          <p:cNvSpPr txBox="1"/>
          <p:nvPr/>
        </p:nvSpPr>
        <p:spPr>
          <a:xfrm>
            <a:off x="3150399" y="7325496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D4CFFD5-5434-39F7-60C0-28139DC71820}"/>
              </a:ext>
            </a:extLst>
          </p:cNvPr>
          <p:cNvSpPr txBox="1"/>
          <p:nvPr/>
        </p:nvSpPr>
        <p:spPr>
          <a:xfrm>
            <a:off x="4866568" y="7324835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9606A552-E957-D968-B677-B7D2EEEDC502}"/>
              </a:ext>
            </a:extLst>
          </p:cNvPr>
          <p:cNvSpPr txBox="1"/>
          <p:nvPr/>
        </p:nvSpPr>
        <p:spPr>
          <a:xfrm>
            <a:off x="866807" y="9210696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23CEEAD5-E562-DCD3-0177-EE9C0DED9F18}"/>
              </a:ext>
            </a:extLst>
          </p:cNvPr>
          <p:cNvSpPr txBox="1"/>
          <p:nvPr/>
        </p:nvSpPr>
        <p:spPr>
          <a:xfrm>
            <a:off x="3359151" y="9210035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</p:spTree>
    <p:extLst>
      <p:ext uri="{BB962C8B-B14F-4D97-AF65-F5344CB8AC3E}">
        <p14:creationId xmlns:p14="http://schemas.microsoft.com/office/powerpoint/2010/main" val="3041425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C51851-396C-837A-544B-A9A725B2B5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70" y="6077837"/>
            <a:ext cx="2217219" cy="914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B9D56D-12C3-01AC-D61A-AFE3CBC06F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503" y="6077837"/>
            <a:ext cx="566442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F96E4CE-27FC-A433-5844-074959E338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796" y="6077837"/>
            <a:ext cx="1108609" cy="914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28F481B-A641-2049-95B7-C629B23F408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44" y="7629402"/>
            <a:ext cx="3778980" cy="914400"/>
          </a:xfrm>
          <a:prstGeom prst="rect">
            <a:avLst/>
          </a:prstGeom>
        </p:spPr>
      </p:pic>
      <p:pic>
        <p:nvPicPr>
          <p:cNvPr id="187" name="Picture 186">
            <a:extLst>
              <a:ext uri="{FF2B5EF4-FFF2-40B4-BE49-F238E27FC236}">
                <a16:creationId xmlns:a16="http://schemas.microsoft.com/office/drawing/2014/main" id="{B13773A8-0DA8-34BF-B30A-97C4A7F98F1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53" y="2408259"/>
            <a:ext cx="2063469" cy="914400"/>
          </a:xfrm>
          <a:prstGeom prst="rect">
            <a:avLst/>
          </a:prstGeom>
        </p:spPr>
      </p:pic>
      <p:pic>
        <p:nvPicPr>
          <p:cNvPr id="185" name="Picture 184">
            <a:extLst>
              <a:ext uri="{FF2B5EF4-FFF2-40B4-BE49-F238E27FC236}">
                <a16:creationId xmlns:a16="http://schemas.microsoft.com/office/drawing/2014/main" id="{0FA2E562-249F-A301-B3A3-3339FDB6390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53" y="559647"/>
            <a:ext cx="2063469" cy="914400"/>
          </a:xfrm>
          <a:prstGeom prst="rect">
            <a:avLst/>
          </a:prstGeom>
        </p:spPr>
      </p:pic>
      <p:pic>
        <p:nvPicPr>
          <p:cNvPr id="139" name="Picture 138">
            <a:extLst>
              <a:ext uri="{FF2B5EF4-FFF2-40B4-BE49-F238E27FC236}">
                <a16:creationId xmlns:a16="http://schemas.microsoft.com/office/drawing/2014/main" id="{49FD70DD-2B1B-EFCE-F2D8-F878DC19E2B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6797" y="559647"/>
            <a:ext cx="1675051" cy="914400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63CACC02-7859-AAB3-8EC2-1FA84AB7E6A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854" y="4141936"/>
            <a:ext cx="894170" cy="1188720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5FCEBC76-24A2-20C9-35BC-8D671A49B70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227" y="4141936"/>
            <a:ext cx="988847" cy="1188720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590F888F-1F29-F513-2611-81682C02BBE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896" y="4141936"/>
            <a:ext cx="1683143" cy="1188720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B6A9996A-B395-A2F2-32AF-C9759B7724B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0" y="4141936"/>
            <a:ext cx="1683143" cy="118872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BC4286D-1684-30D5-9C60-1EAA23A4233E}"/>
              </a:ext>
            </a:extLst>
          </p:cNvPr>
          <p:cNvSpPr txBox="1"/>
          <p:nvPr/>
        </p:nvSpPr>
        <p:spPr>
          <a:xfrm>
            <a:off x="56350" y="32306"/>
            <a:ext cx="46045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ICB response related CD8T cells (tumor: skin)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556154"/>
            <a:ext cx="6669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1. Testing reusability of PENCIL on different phenotypes.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A3FD59-C183-02D5-D1ED-2F09915E8383}"/>
              </a:ext>
            </a:extLst>
          </p:cNvPr>
          <p:cNvSpPr txBox="1"/>
          <p:nvPr/>
        </p:nvSpPr>
        <p:spPr>
          <a:xfrm>
            <a:off x="84703" y="3686974"/>
            <a:ext cx="48851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HPV infection related CD8T cells (tumor: HNSCC)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F760B46-6EA2-87E6-4435-D8EEEE1852A7}"/>
              </a:ext>
            </a:extLst>
          </p:cNvPr>
          <p:cNvSpPr txBox="1"/>
          <p:nvPr/>
        </p:nvSpPr>
        <p:spPr>
          <a:xfrm>
            <a:off x="4713132" y="396004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GSE180268 (test 3)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0E6035-62B0-1B68-C656-E18ABFB692BD}"/>
              </a:ext>
            </a:extLst>
          </p:cNvPr>
          <p:cNvSpPr txBox="1"/>
          <p:nvPr/>
        </p:nvSpPr>
        <p:spPr>
          <a:xfrm>
            <a:off x="370447" y="3960046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ED13731-13F1-B27C-0FF1-651B1B85E113}"/>
              </a:ext>
            </a:extLst>
          </p:cNvPr>
          <p:cNvSpPr txBox="1"/>
          <p:nvPr/>
        </p:nvSpPr>
        <p:spPr>
          <a:xfrm>
            <a:off x="3399430" y="396004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2)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38E004E-C7BF-F477-6005-4E2781882E17}"/>
              </a:ext>
            </a:extLst>
          </p:cNvPr>
          <p:cNvCxnSpPr>
            <a:cxnSpLocks/>
          </p:cNvCxnSpPr>
          <p:nvPr/>
        </p:nvCxnSpPr>
        <p:spPr>
          <a:xfrm>
            <a:off x="475183" y="5248363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5646469-5C0D-1A7E-5483-A8359ACF9DAB}"/>
              </a:ext>
            </a:extLst>
          </p:cNvPr>
          <p:cNvSpPr txBox="1"/>
          <p:nvPr/>
        </p:nvSpPr>
        <p:spPr>
          <a:xfrm>
            <a:off x="639142" y="5215090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BEFABC5-8B23-2605-674B-948F56287400}"/>
              </a:ext>
            </a:extLst>
          </p:cNvPr>
          <p:cNvCxnSpPr>
            <a:cxnSpLocks/>
          </p:cNvCxnSpPr>
          <p:nvPr/>
        </p:nvCxnSpPr>
        <p:spPr>
          <a:xfrm>
            <a:off x="1304642" y="5250324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884B9FE-A143-D5E3-D317-7565390888E0}"/>
              </a:ext>
            </a:extLst>
          </p:cNvPr>
          <p:cNvSpPr txBox="1"/>
          <p:nvPr/>
        </p:nvSpPr>
        <p:spPr>
          <a:xfrm>
            <a:off x="1227258" y="5220874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CBE317-D0BE-96AD-ECB2-E28D8BF8BFE7}"/>
              </a:ext>
            </a:extLst>
          </p:cNvPr>
          <p:cNvCxnSpPr>
            <a:cxnSpLocks/>
          </p:cNvCxnSpPr>
          <p:nvPr/>
        </p:nvCxnSpPr>
        <p:spPr>
          <a:xfrm>
            <a:off x="3506527" y="5248363"/>
            <a:ext cx="11887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6DC2F63-5529-CD38-AAAD-19B8EB10E01C}"/>
              </a:ext>
            </a:extLst>
          </p:cNvPr>
          <p:cNvSpPr txBox="1"/>
          <p:nvPr/>
        </p:nvSpPr>
        <p:spPr>
          <a:xfrm>
            <a:off x="3844401" y="5215090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C6797B1D-3076-1384-56BF-EC760965D665}"/>
              </a:ext>
            </a:extLst>
          </p:cNvPr>
          <p:cNvCxnSpPr>
            <a:cxnSpLocks/>
          </p:cNvCxnSpPr>
          <p:nvPr/>
        </p:nvCxnSpPr>
        <p:spPr>
          <a:xfrm>
            <a:off x="5404111" y="5242583"/>
            <a:ext cx="4023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19F5993F-DAD7-F41F-84C2-7D725C7C44EE}"/>
              </a:ext>
            </a:extLst>
          </p:cNvPr>
          <p:cNvSpPr txBox="1"/>
          <p:nvPr/>
        </p:nvSpPr>
        <p:spPr>
          <a:xfrm>
            <a:off x="5309474" y="5213133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8AE8D194-EA00-1034-D6EC-9C2887F4E0C7}"/>
              </a:ext>
            </a:extLst>
          </p:cNvPr>
          <p:cNvSpPr txBox="1"/>
          <p:nvPr/>
        </p:nvSpPr>
        <p:spPr>
          <a:xfrm>
            <a:off x="1836753" y="3965995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 (test 1)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9DF4A9EF-8278-0301-E302-252282A9734A}"/>
              </a:ext>
            </a:extLst>
          </p:cNvPr>
          <p:cNvCxnSpPr>
            <a:cxnSpLocks/>
          </p:cNvCxnSpPr>
          <p:nvPr/>
        </p:nvCxnSpPr>
        <p:spPr>
          <a:xfrm>
            <a:off x="2319599" y="5248177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C17717E6-DC28-4343-3A5E-F5ED246F4F97}"/>
              </a:ext>
            </a:extLst>
          </p:cNvPr>
          <p:cNvSpPr txBox="1"/>
          <p:nvPr/>
        </p:nvSpPr>
        <p:spPr>
          <a:xfrm>
            <a:off x="2098241" y="5214904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BD1FB10B-0E55-6650-4DA6-260FC7D914E1}"/>
              </a:ext>
            </a:extLst>
          </p:cNvPr>
          <p:cNvCxnSpPr>
            <a:cxnSpLocks/>
          </p:cNvCxnSpPr>
          <p:nvPr/>
        </p:nvCxnSpPr>
        <p:spPr>
          <a:xfrm>
            <a:off x="2510697" y="5250138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8D8DB244-4588-ABB8-A871-7638319E3E3E}"/>
              </a:ext>
            </a:extLst>
          </p:cNvPr>
          <p:cNvSpPr txBox="1"/>
          <p:nvPr/>
        </p:nvSpPr>
        <p:spPr>
          <a:xfrm>
            <a:off x="2490823" y="5220688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pic>
        <p:nvPicPr>
          <p:cNvPr id="137" name="Picture 136">
            <a:extLst>
              <a:ext uri="{FF2B5EF4-FFF2-40B4-BE49-F238E27FC236}">
                <a16:creationId xmlns:a16="http://schemas.microsoft.com/office/drawing/2014/main" id="{7CE5786A-792B-9DE1-BE42-42A1D726E9C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938" y="559647"/>
            <a:ext cx="566443" cy="914400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1944F2E0-C63E-A2C2-4EDD-C2104A52AFE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264" y="559647"/>
            <a:ext cx="1521303" cy="914400"/>
          </a:xfrm>
          <a:prstGeom prst="rect">
            <a:avLst/>
          </a:prstGeom>
        </p:spPr>
      </p:pic>
      <p:sp>
        <p:nvSpPr>
          <p:cNvPr id="142" name="TextBox 141">
            <a:extLst>
              <a:ext uri="{FF2B5EF4-FFF2-40B4-BE49-F238E27FC236}">
                <a16:creationId xmlns:a16="http://schemas.microsoft.com/office/drawing/2014/main" id="{DA3B456B-C0F0-0A28-44C8-765D6581507A}"/>
              </a:ext>
            </a:extLst>
          </p:cNvPr>
          <p:cNvSpPr txBox="1"/>
          <p:nvPr/>
        </p:nvSpPr>
        <p:spPr>
          <a:xfrm>
            <a:off x="1760183" y="35846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 (test 1)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C264C52-49FB-F1AA-35FE-A1BAB57E0AAC}"/>
              </a:ext>
            </a:extLst>
          </p:cNvPr>
          <p:cNvSpPr txBox="1"/>
          <p:nvPr/>
        </p:nvSpPr>
        <p:spPr>
          <a:xfrm>
            <a:off x="479358" y="358466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D2442A6-3CB8-DE4F-5DBF-C68ADCA07173}"/>
              </a:ext>
            </a:extLst>
          </p:cNvPr>
          <p:cNvSpPr txBox="1"/>
          <p:nvPr/>
        </p:nvSpPr>
        <p:spPr>
          <a:xfrm>
            <a:off x="4609779" y="35846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GSE166181 (test 3)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F8FB091-8D0D-6C30-A59C-9622A1CF7FFA}"/>
              </a:ext>
            </a:extLst>
          </p:cNvPr>
          <p:cNvSpPr txBox="1"/>
          <p:nvPr/>
        </p:nvSpPr>
        <p:spPr>
          <a:xfrm>
            <a:off x="3047102" y="364415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GSE123813 (test 2)</a:t>
            </a:r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F3CAE1E9-F5EA-6619-3E15-4B1F559FC55B}"/>
              </a:ext>
            </a:extLst>
          </p:cNvPr>
          <p:cNvCxnSpPr>
            <a:cxnSpLocks/>
          </p:cNvCxnSpPr>
          <p:nvPr/>
        </p:nvCxnSpPr>
        <p:spPr>
          <a:xfrm>
            <a:off x="457880" y="1409506"/>
            <a:ext cx="106984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51CDA233-8776-741E-556C-3FBE325BA12A}"/>
              </a:ext>
            </a:extLst>
          </p:cNvPr>
          <p:cNvSpPr txBox="1"/>
          <p:nvPr/>
        </p:nvSpPr>
        <p:spPr>
          <a:xfrm>
            <a:off x="872059" y="1376233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84870F36-1B00-DC3E-0CB4-9090A97DEA6A}"/>
              </a:ext>
            </a:extLst>
          </p:cNvPr>
          <p:cNvCxnSpPr>
            <a:cxnSpLocks/>
          </p:cNvCxnSpPr>
          <p:nvPr/>
        </p:nvCxnSpPr>
        <p:spPr>
          <a:xfrm>
            <a:off x="1560107" y="1411467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1DFFE2B1-FDDE-A7AF-BC61-FD1AEF5994F2}"/>
              </a:ext>
            </a:extLst>
          </p:cNvPr>
          <p:cNvSpPr txBox="1"/>
          <p:nvPr/>
        </p:nvSpPr>
        <p:spPr>
          <a:xfrm>
            <a:off x="1648422" y="1382017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12E470F8-C800-EA5A-E1AF-A2B9C6EFC5C3}"/>
              </a:ext>
            </a:extLst>
          </p:cNvPr>
          <p:cNvCxnSpPr>
            <a:cxnSpLocks/>
          </p:cNvCxnSpPr>
          <p:nvPr/>
        </p:nvCxnSpPr>
        <p:spPr>
          <a:xfrm>
            <a:off x="2518306" y="1403726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30555A70-2809-9FD9-CC9D-E298DD7ABDC2}"/>
              </a:ext>
            </a:extLst>
          </p:cNvPr>
          <p:cNvSpPr txBox="1"/>
          <p:nvPr/>
        </p:nvSpPr>
        <p:spPr>
          <a:xfrm>
            <a:off x="2423669" y="1374276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F35B96FC-C38D-7057-10A8-1944999A0548}"/>
              </a:ext>
            </a:extLst>
          </p:cNvPr>
          <p:cNvCxnSpPr>
            <a:cxnSpLocks/>
          </p:cNvCxnSpPr>
          <p:nvPr/>
        </p:nvCxnSpPr>
        <p:spPr>
          <a:xfrm>
            <a:off x="3075105" y="1403314"/>
            <a:ext cx="5486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C6F6EC64-9FCB-7231-D172-3D6AAADD3DC3}"/>
              </a:ext>
            </a:extLst>
          </p:cNvPr>
          <p:cNvSpPr txBox="1"/>
          <p:nvPr/>
        </p:nvSpPr>
        <p:spPr>
          <a:xfrm>
            <a:off x="3190146" y="1370041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5A998E46-6DC0-F44D-F711-21CE3A2FC688}"/>
              </a:ext>
            </a:extLst>
          </p:cNvPr>
          <p:cNvCxnSpPr>
            <a:cxnSpLocks/>
          </p:cNvCxnSpPr>
          <p:nvPr/>
        </p:nvCxnSpPr>
        <p:spPr>
          <a:xfrm>
            <a:off x="3640031" y="1405275"/>
            <a:ext cx="7406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0462762D-49F9-CA31-42D0-64FD0A7B8500}"/>
              </a:ext>
            </a:extLst>
          </p:cNvPr>
          <p:cNvSpPr txBox="1"/>
          <p:nvPr/>
        </p:nvSpPr>
        <p:spPr>
          <a:xfrm>
            <a:off x="3973047" y="1375825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DB08C941-0B19-75BB-4337-0453A4A0B0C6}"/>
              </a:ext>
            </a:extLst>
          </p:cNvPr>
          <p:cNvCxnSpPr>
            <a:cxnSpLocks/>
          </p:cNvCxnSpPr>
          <p:nvPr/>
        </p:nvCxnSpPr>
        <p:spPr>
          <a:xfrm>
            <a:off x="4750147" y="1399138"/>
            <a:ext cx="4297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66346B9B-1D7C-ED34-FC95-0C9B483C92E0}"/>
              </a:ext>
            </a:extLst>
          </p:cNvPr>
          <p:cNvSpPr txBox="1"/>
          <p:nvPr/>
        </p:nvSpPr>
        <p:spPr>
          <a:xfrm>
            <a:off x="4797570" y="1365865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E6F6EA2A-E365-7CAF-7194-C79848BBDC92}"/>
              </a:ext>
            </a:extLst>
          </p:cNvPr>
          <p:cNvCxnSpPr>
            <a:cxnSpLocks/>
          </p:cNvCxnSpPr>
          <p:nvPr/>
        </p:nvCxnSpPr>
        <p:spPr>
          <a:xfrm>
            <a:off x="5199158" y="1401099"/>
            <a:ext cx="6949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C92C9FEC-F775-834C-D4D3-C8DEC2690C16}"/>
              </a:ext>
            </a:extLst>
          </p:cNvPr>
          <p:cNvSpPr txBox="1"/>
          <p:nvPr/>
        </p:nvSpPr>
        <p:spPr>
          <a:xfrm>
            <a:off x="5483881" y="1371649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83C08A8D-DC90-8A90-3A53-356BA59F1F72}"/>
              </a:ext>
            </a:extLst>
          </p:cNvPr>
          <p:cNvCxnSpPr>
            <a:cxnSpLocks/>
          </p:cNvCxnSpPr>
          <p:nvPr/>
        </p:nvCxnSpPr>
        <p:spPr>
          <a:xfrm>
            <a:off x="485289" y="1006021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F200FF6C-F49B-D5FC-991A-D2FF8A9737F5}"/>
              </a:ext>
            </a:extLst>
          </p:cNvPr>
          <p:cNvCxnSpPr>
            <a:cxnSpLocks/>
          </p:cNvCxnSpPr>
          <p:nvPr/>
        </p:nvCxnSpPr>
        <p:spPr>
          <a:xfrm>
            <a:off x="473042" y="4723537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Elbow Connector 169">
            <a:extLst>
              <a:ext uri="{FF2B5EF4-FFF2-40B4-BE49-F238E27FC236}">
                <a16:creationId xmlns:a16="http://schemas.microsoft.com/office/drawing/2014/main" id="{53BEEECD-23A7-0330-185A-4C4BF8AC972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74384" y="1252692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Elbow Connector 171">
            <a:extLst>
              <a:ext uri="{FF2B5EF4-FFF2-40B4-BE49-F238E27FC236}">
                <a16:creationId xmlns:a16="http://schemas.microsoft.com/office/drawing/2014/main" id="{993564B8-E9DA-E0B3-AE3D-867F723F9B59}"/>
              </a:ext>
            </a:extLst>
          </p:cNvPr>
          <p:cNvCxnSpPr>
            <a:cxnSpLocks/>
          </p:cNvCxnSpPr>
          <p:nvPr/>
        </p:nvCxnSpPr>
        <p:spPr>
          <a:xfrm rot="16200000" flipH="1">
            <a:off x="3740768" y="1204395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Elbow Connector 175">
            <a:extLst>
              <a:ext uri="{FF2B5EF4-FFF2-40B4-BE49-F238E27FC236}">
                <a16:creationId xmlns:a16="http://schemas.microsoft.com/office/drawing/2014/main" id="{F1836B40-30E8-79CA-08AA-71D23B327029}"/>
              </a:ext>
            </a:extLst>
          </p:cNvPr>
          <p:cNvCxnSpPr>
            <a:cxnSpLocks/>
          </p:cNvCxnSpPr>
          <p:nvPr/>
        </p:nvCxnSpPr>
        <p:spPr>
          <a:xfrm rot="16200000" flipH="1">
            <a:off x="5287735" y="1252563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Elbow Connector 176">
            <a:extLst>
              <a:ext uri="{FF2B5EF4-FFF2-40B4-BE49-F238E27FC236}">
                <a16:creationId xmlns:a16="http://schemas.microsoft.com/office/drawing/2014/main" id="{5EA9F3C0-BD9C-D185-E585-D76B171579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37537" y="5106884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Elbow Connector 177">
            <a:extLst>
              <a:ext uri="{FF2B5EF4-FFF2-40B4-BE49-F238E27FC236}">
                <a16:creationId xmlns:a16="http://schemas.microsoft.com/office/drawing/2014/main" id="{59FDB25C-E0B0-704F-5E4D-0BBBE4805585}"/>
              </a:ext>
            </a:extLst>
          </p:cNvPr>
          <p:cNvCxnSpPr>
            <a:cxnSpLocks/>
          </p:cNvCxnSpPr>
          <p:nvPr/>
        </p:nvCxnSpPr>
        <p:spPr>
          <a:xfrm rot="16200000" flipH="1">
            <a:off x="2521033" y="5243914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19CA2828-0A68-9FA0-09BD-8E5EB07B2039}"/>
              </a:ext>
            </a:extLst>
          </p:cNvPr>
          <p:cNvSpPr txBox="1"/>
          <p:nvPr/>
        </p:nvSpPr>
        <p:spPr>
          <a:xfrm>
            <a:off x="1098899" y="1591178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6F39D811-6426-E374-C0A5-C8F8B32B1F4D}"/>
              </a:ext>
            </a:extLst>
          </p:cNvPr>
          <p:cNvSpPr txBox="1"/>
          <p:nvPr/>
        </p:nvSpPr>
        <p:spPr>
          <a:xfrm>
            <a:off x="3412499" y="1596655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D4CFFD5-5434-39F7-60C0-28139DC71820}"/>
              </a:ext>
            </a:extLst>
          </p:cNvPr>
          <p:cNvSpPr txBox="1"/>
          <p:nvPr/>
        </p:nvSpPr>
        <p:spPr>
          <a:xfrm>
            <a:off x="5031687" y="1595994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9606A552-E957-D968-B677-B7D2EEEDC502}"/>
              </a:ext>
            </a:extLst>
          </p:cNvPr>
          <p:cNvSpPr txBox="1"/>
          <p:nvPr/>
        </p:nvSpPr>
        <p:spPr>
          <a:xfrm>
            <a:off x="856200" y="5452619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23CEEAD5-E562-DCD3-0177-EE9C0DED9F18}"/>
              </a:ext>
            </a:extLst>
          </p:cNvPr>
          <p:cNvSpPr txBox="1"/>
          <p:nvPr/>
        </p:nvSpPr>
        <p:spPr>
          <a:xfrm>
            <a:off x="2247106" y="5451958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06047F-5D17-FA19-8C70-5DBFC9810C94}"/>
              </a:ext>
            </a:extLst>
          </p:cNvPr>
          <p:cNvSpPr txBox="1"/>
          <p:nvPr/>
        </p:nvSpPr>
        <p:spPr>
          <a:xfrm>
            <a:off x="51702" y="1859442"/>
            <a:ext cx="38816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sex related CD8T cells (tumor: skin)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39282A-49A7-9150-2F82-3D1E7C7A4709}"/>
              </a:ext>
            </a:extLst>
          </p:cNvPr>
          <p:cNvSpPr txBox="1"/>
          <p:nvPr/>
        </p:nvSpPr>
        <p:spPr>
          <a:xfrm>
            <a:off x="1662937" y="218560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 (test 1)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8D2B93-3888-FFD2-EF1E-F6335BE43FBE}"/>
              </a:ext>
            </a:extLst>
          </p:cNvPr>
          <p:cNvSpPr txBox="1"/>
          <p:nvPr/>
        </p:nvSpPr>
        <p:spPr>
          <a:xfrm>
            <a:off x="382112" y="2185602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B28A0D-4CE3-8D70-24EA-FA35220AC3FE}"/>
              </a:ext>
            </a:extLst>
          </p:cNvPr>
          <p:cNvSpPr txBox="1"/>
          <p:nvPr/>
        </p:nvSpPr>
        <p:spPr>
          <a:xfrm>
            <a:off x="4512533" y="218560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GSE145328 (test 3)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639EB4-9C65-FA76-7D0C-A051657EBB15}"/>
              </a:ext>
            </a:extLst>
          </p:cNvPr>
          <p:cNvSpPr txBox="1"/>
          <p:nvPr/>
        </p:nvSpPr>
        <p:spPr>
          <a:xfrm>
            <a:off x="2949856" y="2191551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GSE144236 (test 2)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126474E-ABBD-9643-C77F-BFF962962E33}"/>
              </a:ext>
            </a:extLst>
          </p:cNvPr>
          <p:cNvCxnSpPr>
            <a:cxnSpLocks/>
          </p:cNvCxnSpPr>
          <p:nvPr/>
        </p:nvCxnSpPr>
        <p:spPr>
          <a:xfrm>
            <a:off x="402196" y="3329241"/>
            <a:ext cx="9418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0A1A76A-C525-6459-2850-80019F2E644B}"/>
              </a:ext>
            </a:extLst>
          </p:cNvPr>
          <p:cNvSpPr txBox="1"/>
          <p:nvPr/>
        </p:nvSpPr>
        <p:spPr>
          <a:xfrm>
            <a:off x="774813" y="3295968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E3E00D4-3CAF-5E8D-401C-E46FFE401021}"/>
              </a:ext>
            </a:extLst>
          </p:cNvPr>
          <p:cNvCxnSpPr>
            <a:cxnSpLocks/>
          </p:cNvCxnSpPr>
          <p:nvPr/>
        </p:nvCxnSpPr>
        <p:spPr>
          <a:xfrm>
            <a:off x="1372806" y="3331202"/>
            <a:ext cx="457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3DBE6B8-99FD-123C-7333-0C01DE28E316}"/>
              </a:ext>
            </a:extLst>
          </p:cNvPr>
          <p:cNvSpPr txBox="1"/>
          <p:nvPr/>
        </p:nvSpPr>
        <p:spPr>
          <a:xfrm>
            <a:off x="1461121" y="3301752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B8E5A4D-E5E5-D550-043A-A40401E77BB6}"/>
              </a:ext>
            </a:extLst>
          </p:cNvPr>
          <p:cNvCxnSpPr>
            <a:cxnSpLocks/>
          </p:cNvCxnSpPr>
          <p:nvPr/>
        </p:nvCxnSpPr>
        <p:spPr>
          <a:xfrm>
            <a:off x="2220168" y="3323461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B084C7E-6919-31CF-9FD0-7FC23B7F7A9F}"/>
              </a:ext>
            </a:extLst>
          </p:cNvPr>
          <p:cNvSpPr txBox="1"/>
          <p:nvPr/>
        </p:nvSpPr>
        <p:spPr>
          <a:xfrm>
            <a:off x="2125531" y="3294011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2EBA2DF-A974-91DB-8205-90744EC12860}"/>
              </a:ext>
            </a:extLst>
          </p:cNvPr>
          <p:cNvCxnSpPr>
            <a:cxnSpLocks/>
          </p:cNvCxnSpPr>
          <p:nvPr/>
        </p:nvCxnSpPr>
        <p:spPr>
          <a:xfrm>
            <a:off x="2794532" y="3323049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0B2A8E40-A0CD-27BC-9FFB-E0C12613BC78}"/>
              </a:ext>
            </a:extLst>
          </p:cNvPr>
          <p:cNvSpPr txBox="1"/>
          <p:nvPr/>
        </p:nvSpPr>
        <p:spPr>
          <a:xfrm>
            <a:off x="2912791" y="3289776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F0D51C0-2795-117D-BF3D-B162C0AFE997}"/>
              </a:ext>
            </a:extLst>
          </p:cNvPr>
          <p:cNvCxnSpPr>
            <a:cxnSpLocks/>
          </p:cNvCxnSpPr>
          <p:nvPr/>
        </p:nvCxnSpPr>
        <p:spPr>
          <a:xfrm>
            <a:off x="3410973" y="3325010"/>
            <a:ext cx="7772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9FA3DFD2-DBF8-8A81-65EE-BFB767AE6B37}"/>
              </a:ext>
            </a:extLst>
          </p:cNvPr>
          <p:cNvSpPr txBox="1"/>
          <p:nvPr/>
        </p:nvSpPr>
        <p:spPr>
          <a:xfrm>
            <a:off x="3695692" y="3295560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7145B16-B904-9B48-A7C1-856257FD3C31}"/>
              </a:ext>
            </a:extLst>
          </p:cNvPr>
          <p:cNvCxnSpPr>
            <a:cxnSpLocks/>
          </p:cNvCxnSpPr>
          <p:nvPr/>
        </p:nvCxnSpPr>
        <p:spPr>
          <a:xfrm>
            <a:off x="4569773" y="3318873"/>
            <a:ext cx="4663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E0A32DB-F62E-B955-1AAD-1FAB0AEB6EE3}"/>
              </a:ext>
            </a:extLst>
          </p:cNvPr>
          <p:cNvSpPr txBox="1"/>
          <p:nvPr/>
        </p:nvSpPr>
        <p:spPr>
          <a:xfrm>
            <a:off x="4617196" y="3285600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E36B5AE1-BFD8-CE57-B5E6-B26348B6339B}"/>
              </a:ext>
            </a:extLst>
          </p:cNvPr>
          <p:cNvCxnSpPr>
            <a:cxnSpLocks/>
          </p:cNvCxnSpPr>
          <p:nvPr/>
        </p:nvCxnSpPr>
        <p:spPr>
          <a:xfrm>
            <a:off x="5060643" y="3320834"/>
            <a:ext cx="74980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2E11BF0E-3938-54C0-3807-275A04A8274D}"/>
              </a:ext>
            </a:extLst>
          </p:cNvPr>
          <p:cNvSpPr txBox="1"/>
          <p:nvPr/>
        </p:nvSpPr>
        <p:spPr>
          <a:xfrm>
            <a:off x="5303507" y="3291384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CF11D618-5397-C2B0-25CE-B75F0EC24F0F}"/>
              </a:ext>
            </a:extLst>
          </p:cNvPr>
          <p:cNvCxnSpPr>
            <a:cxnSpLocks/>
          </p:cNvCxnSpPr>
          <p:nvPr/>
        </p:nvCxnSpPr>
        <p:spPr>
          <a:xfrm>
            <a:off x="457493" y="2854927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90">
            <a:extLst>
              <a:ext uri="{FF2B5EF4-FFF2-40B4-BE49-F238E27FC236}">
                <a16:creationId xmlns:a16="http://schemas.microsoft.com/office/drawing/2014/main" id="{2899139F-8779-04B6-303C-AC69DF806504}"/>
              </a:ext>
            </a:extLst>
          </p:cNvPr>
          <p:cNvCxnSpPr>
            <a:cxnSpLocks/>
          </p:cNvCxnSpPr>
          <p:nvPr/>
        </p:nvCxnSpPr>
        <p:spPr>
          <a:xfrm rot="16200000" flipH="1">
            <a:off x="1277138" y="3172427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Elbow Connector 106">
            <a:extLst>
              <a:ext uri="{FF2B5EF4-FFF2-40B4-BE49-F238E27FC236}">
                <a16:creationId xmlns:a16="http://schemas.microsoft.com/office/drawing/2014/main" id="{C65B1805-DAF5-B291-40AC-F28DE94B3FB7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63413" y="3124130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Elbow Connector 107">
            <a:extLst>
              <a:ext uri="{FF2B5EF4-FFF2-40B4-BE49-F238E27FC236}">
                <a16:creationId xmlns:a16="http://schemas.microsoft.com/office/drawing/2014/main" id="{CF9F860F-1B16-C4B9-D7DF-8FA6A9B46BD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07361" y="3172298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8E8631E9-A797-D771-C27C-797558E2EA84}"/>
              </a:ext>
            </a:extLst>
          </p:cNvPr>
          <p:cNvSpPr txBox="1"/>
          <p:nvPr/>
        </p:nvSpPr>
        <p:spPr>
          <a:xfrm>
            <a:off x="1001653" y="3510913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49351B1-D02D-E018-375E-1D0697F4355D}"/>
              </a:ext>
            </a:extLst>
          </p:cNvPr>
          <p:cNvSpPr txBox="1"/>
          <p:nvPr/>
        </p:nvSpPr>
        <p:spPr>
          <a:xfrm>
            <a:off x="3135144" y="3516390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98A2AF5C-CFA5-F3BE-A444-4D15AC843A0A}"/>
              </a:ext>
            </a:extLst>
          </p:cNvPr>
          <p:cNvSpPr txBox="1"/>
          <p:nvPr/>
        </p:nvSpPr>
        <p:spPr>
          <a:xfrm>
            <a:off x="4851313" y="3515729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25A4AE88-DC33-FB68-7F0A-BBAE09F4F89A}"/>
              </a:ext>
            </a:extLst>
          </p:cNvPr>
          <p:cNvSpPr txBox="1"/>
          <p:nvPr/>
        </p:nvSpPr>
        <p:spPr>
          <a:xfrm>
            <a:off x="80055" y="5616440"/>
            <a:ext cx="4708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tumor tissue related CD8T cells (tumor: HNSCC)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7F5C3E92-127D-8796-97CA-67A7F9B35F2D}"/>
              </a:ext>
            </a:extLst>
          </p:cNvPr>
          <p:cNvSpPr txBox="1"/>
          <p:nvPr/>
        </p:nvSpPr>
        <p:spPr>
          <a:xfrm>
            <a:off x="1583994" y="588951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GSE164690 (test 1)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B29E5A4-C781-2C45-31D2-CE0441DAA7D5}"/>
              </a:ext>
            </a:extLst>
          </p:cNvPr>
          <p:cNvSpPr txBox="1"/>
          <p:nvPr/>
        </p:nvSpPr>
        <p:spPr>
          <a:xfrm>
            <a:off x="365799" y="5889512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40161D2-E2B2-EB0D-F130-0A808333B53E}"/>
              </a:ext>
            </a:extLst>
          </p:cNvPr>
          <p:cNvSpPr txBox="1"/>
          <p:nvPr/>
        </p:nvSpPr>
        <p:spPr>
          <a:xfrm>
            <a:off x="1067350" y="7442921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3)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9E984CFD-0A8E-3B39-BB82-572C576DA243}"/>
              </a:ext>
            </a:extLst>
          </p:cNvPr>
          <p:cNvCxnSpPr>
            <a:cxnSpLocks/>
          </p:cNvCxnSpPr>
          <p:nvPr/>
        </p:nvCxnSpPr>
        <p:spPr>
          <a:xfrm>
            <a:off x="683477" y="7065095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EFD57092-B1C7-1EAA-729E-88CC88F5DB07}"/>
              </a:ext>
            </a:extLst>
          </p:cNvPr>
          <p:cNvSpPr txBox="1"/>
          <p:nvPr/>
        </p:nvSpPr>
        <p:spPr>
          <a:xfrm>
            <a:off x="847436" y="7031822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29218D49-BD92-61C7-10B4-8F13006F80F9}"/>
              </a:ext>
            </a:extLst>
          </p:cNvPr>
          <p:cNvCxnSpPr>
            <a:cxnSpLocks/>
          </p:cNvCxnSpPr>
          <p:nvPr/>
        </p:nvCxnSpPr>
        <p:spPr>
          <a:xfrm>
            <a:off x="1512936" y="7067056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7AE296FF-E06B-F7F9-74B9-831B094C2A49}"/>
              </a:ext>
            </a:extLst>
          </p:cNvPr>
          <p:cNvSpPr txBox="1"/>
          <p:nvPr/>
        </p:nvSpPr>
        <p:spPr>
          <a:xfrm>
            <a:off x="1435552" y="7037606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9630343-4672-DF9E-DA5D-521018F1BC13}"/>
              </a:ext>
            </a:extLst>
          </p:cNvPr>
          <p:cNvSpPr txBox="1"/>
          <p:nvPr/>
        </p:nvSpPr>
        <p:spPr>
          <a:xfrm>
            <a:off x="2733127" y="5895461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GSE162025 (test 2)</a:t>
            </a:r>
          </a:p>
        </p:txBody>
      </p: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AF2CBB91-11AF-C605-721F-A58230356A17}"/>
              </a:ext>
            </a:extLst>
          </p:cNvPr>
          <p:cNvCxnSpPr>
            <a:cxnSpLocks/>
          </p:cNvCxnSpPr>
          <p:nvPr/>
        </p:nvCxnSpPr>
        <p:spPr>
          <a:xfrm>
            <a:off x="3416389" y="7064909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>
            <a:extLst>
              <a:ext uri="{FF2B5EF4-FFF2-40B4-BE49-F238E27FC236}">
                <a16:creationId xmlns:a16="http://schemas.microsoft.com/office/drawing/2014/main" id="{1A0041F7-813F-859F-B270-72557091168C}"/>
              </a:ext>
            </a:extLst>
          </p:cNvPr>
          <p:cNvSpPr txBox="1"/>
          <p:nvPr/>
        </p:nvSpPr>
        <p:spPr>
          <a:xfrm>
            <a:off x="3195031" y="7031636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CB52451F-CBFB-E7AD-AC27-98779D0EED69}"/>
              </a:ext>
            </a:extLst>
          </p:cNvPr>
          <p:cNvCxnSpPr>
            <a:cxnSpLocks/>
          </p:cNvCxnSpPr>
          <p:nvPr/>
        </p:nvCxnSpPr>
        <p:spPr>
          <a:xfrm>
            <a:off x="3607487" y="7066870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41B7F09F-6201-501C-2CF8-687F3A0CDE8D}"/>
              </a:ext>
            </a:extLst>
          </p:cNvPr>
          <p:cNvSpPr txBox="1"/>
          <p:nvPr/>
        </p:nvSpPr>
        <p:spPr>
          <a:xfrm>
            <a:off x="3587613" y="7037420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0AFD4635-4DF5-6CD8-C906-75075674C82C}"/>
              </a:ext>
            </a:extLst>
          </p:cNvPr>
          <p:cNvCxnSpPr>
            <a:cxnSpLocks/>
          </p:cNvCxnSpPr>
          <p:nvPr/>
        </p:nvCxnSpPr>
        <p:spPr>
          <a:xfrm>
            <a:off x="397509" y="6477639"/>
            <a:ext cx="644652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Elbow Connector 170">
            <a:extLst>
              <a:ext uri="{FF2B5EF4-FFF2-40B4-BE49-F238E27FC236}">
                <a16:creationId xmlns:a16="http://schemas.microsoft.com/office/drawing/2014/main" id="{403BDAEF-CCA5-A84D-3C49-00B5C25187F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45831" y="6923616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Elbow Connector 172">
            <a:extLst>
              <a:ext uri="{FF2B5EF4-FFF2-40B4-BE49-F238E27FC236}">
                <a16:creationId xmlns:a16="http://schemas.microsoft.com/office/drawing/2014/main" id="{F5C22C9A-CBDE-4DDA-1090-532FD24B4BFA}"/>
              </a:ext>
            </a:extLst>
          </p:cNvPr>
          <p:cNvCxnSpPr>
            <a:cxnSpLocks/>
          </p:cNvCxnSpPr>
          <p:nvPr/>
        </p:nvCxnSpPr>
        <p:spPr>
          <a:xfrm rot="16200000" flipH="1">
            <a:off x="3617823" y="7060646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TextBox 173">
            <a:extLst>
              <a:ext uri="{FF2B5EF4-FFF2-40B4-BE49-F238E27FC236}">
                <a16:creationId xmlns:a16="http://schemas.microsoft.com/office/drawing/2014/main" id="{4CB5CBE5-331A-5B86-8E86-C4527879162E}"/>
              </a:ext>
            </a:extLst>
          </p:cNvPr>
          <p:cNvSpPr txBox="1"/>
          <p:nvPr/>
        </p:nvSpPr>
        <p:spPr>
          <a:xfrm>
            <a:off x="1064494" y="7269351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613A9328-693D-303A-0E35-14F6F9E7F42E}"/>
              </a:ext>
            </a:extLst>
          </p:cNvPr>
          <p:cNvSpPr txBox="1"/>
          <p:nvPr/>
        </p:nvSpPr>
        <p:spPr>
          <a:xfrm>
            <a:off x="3343896" y="7268690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pic>
        <p:nvPicPr>
          <p:cNvPr id="189" name="Picture 188">
            <a:extLst>
              <a:ext uri="{FF2B5EF4-FFF2-40B4-BE49-F238E27FC236}">
                <a16:creationId xmlns:a16="http://schemas.microsoft.com/office/drawing/2014/main" id="{866D5BD8-CC3F-1C97-D356-5838321A392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325" y="2404473"/>
            <a:ext cx="760651" cy="914400"/>
          </a:xfrm>
          <a:prstGeom prst="rect">
            <a:avLst/>
          </a:prstGeom>
        </p:spPr>
      </p:pic>
      <p:pic>
        <p:nvPicPr>
          <p:cNvPr id="191" name="Picture 190">
            <a:extLst>
              <a:ext uri="{FF2B5EF4-FFF2-40B4-BE49-F238E27FC236}">
                <a16:creationId xmlns:a16="http://schemas.microsoft.com/office/drawing/2014/main" id="{52E0BAC0-B7F4-3B2E-3E99-ADF1D72614C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2687" y="2405453"/>
            <a:ext cx="566442" cy="914400"/>
          </a:xfrm>
          <a:prstGeom prst="rect">
            <a:avLst/>
          </a:prstGeom>
        </p:spPr>
      </p:pic>
      <p:pic>
        <p:nvPicPr>
          <p:cNvPr id="193" name="Picture 192">
            <a:extLst>
              <a:ext uri="{FF2B5EF4-FFF2-40B4-BE49-F238E27FC236}">
                <a16:creationId xmlns:a16="http://schemas.microsoft.com/office/drawing/2014/main" id="{624834F3-F3E5-4503-2439-06E1D7B5E64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264" y="2419172"/>
            <a:ext cx="760651" cy="91440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1463893-4160-2028-E158-CDE3D9F017D4}"/>
              </a:ext>
            </a:extLst>
          </p:cNvPr>
          <p:cNvCxnSpPr>
            <a:cxnSpLocks/>
          </p:cNvCxnSpPr>
          <p:nvPr/>
        </p:nvCxnSpPr>
        <p:spPr>
          <a:xfrm>
            <a:off x="2402792" y="7064909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77E83E2-FA81-A5AC-54F4-CA448F835847}"/>
              </a:ext>
            </a:extLst>
          </p:cNvPr>
          <p:cNvSpPr txBox="1"/>
          <p:nvPr/>
        </p:nvSpPr>
        <p:spPr>
          <a:xfrm>
            <a:off x="2181434" y="7031636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5919AAA-CFC5-2179-6F1E-8F22472624A2}"/>
              </a:ext>
            </a:extLst>
          </p:cNvPr>
          <p:cNvCxnSpPr>
            <a:cxnSpLocks/>
          </p:cNvCxnSpPr>
          <p:nvPr/>
        </p:nvCxnSpPr>
        <p:spPr>
          <a:xfrm>
            <a:off x="2593890" y="7066870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71F2369-183F-9D45-944D-E004294B6550}"/>
              </a:ext>
            </a:extLst>
          </p:cNvPr>
          <p:cNvSpPr txBox="1"/>
          <p:nvPr/>
        </p:nvSpPr>
        <p:spPr>
          <a:xfrm>
            <a:off x="2574016" y="7037420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0A5157CA-11F8-77AC-E869-9DBBD6B8054D}"/>
              </a:ext>
            </a:extLst>
          </p:cNvPr>
          <p:cNvCxnSpPr>
            <a:cxnSpLocks/>
          </p:cNvCxnSpPr>
          <p:nvPr/>
        </p:nvCxnSpPr>
        <p:spPr>
          <a:xfrm rot="16200000" flipH="1">
            <a:off x="2604226" y="7060646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A8215D4-27FA-CD1B-4877-7658BFA60F34}"/>
              </a:ext>
            </a:extLst>
          </p:cNvPr>
          <p:cNvSpPr txBox="1"/>
          <p:nvPr/>
        </p:nvSpPr>
        <p:spPr>
          <a:xfrm>
            <a:off x="2330299" y="7268690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C825246-14FD-2207-8216-CB72F2789180}"/>
              </a:ext>
            </a:extLst>
          </p:cNvPr>
          <p:cNvCxnSpPr>
            <a:cxnSpLocks/>
          </p:cNvCxnSpPr>
          <p:nvPr/>
        </p:nvCxnSpPr>
        <p:spPr>
          <a:xfrm>
            <a:off x="989119" y="8620326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B7CC9E8-1F5A-918F-708E-92648FED5FD7}"/>
              </a:ext>
            </a:extLst>
          </p:cNvPr>
          <p:cNvSpPr txBox="1"/>
          <p:nvPr/>
        </p:nvSpPr>
        <p:spPr>
          <a:xfrm>
            <a:off x="1153078" y="8587053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99D909C-564F-2343-3F2A-BC59A6F0DED6}"/>
              </a:ext>
            </a:extLst>
          </p:cNvPr>
          <p:cNvCxnSpPr>
            <a:cxnSpLocks/>
          </p:cNvCxnSpPr>
          <p:nvPr/>
        </p:nvCxnSpPr>
        <p:spPr>
          <a:xfrm>
            <a:off x="1818578" y="8622287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A032346-4F81-3CB4-BE27-8081F54AD8D0}"/>
              </a:ext>
            </a:extLst>
          </p:cNvPr>
          <p:cNvSpPr txBox="1"/>
          <p:nvPr/>
        </p:nvSpPr>
        <p:spPr>
          <a:xfrm>
            <a:off x="1741194" y="8592837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63B37B0F-3EAD-B654-29CD-AD7A324AE44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651473" y="8478847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CC44A39-5771-8B94-B354-F51766A4C992}"/>
              </a:ext>
            </a:extLst>
          </p:cNvPr>
          <p:cNvSpPr txBox="1"/>
          <p:nvPr/>
        </p:nvSpPr>
        <p:spPr>
          <a:xfrm>
            <a:off x="1370136" y="8824582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</p:spTree>
    <p:extLst>
      <p:ext uri="{BB962C8B-B14F-4D97-AF65-F5344CB8AC3E}">
        <p14:creationId xmlns:p14="http://schemas.microsoft.com/office/powerpoint/2010/main" val="3315041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>
            <a:extLst>
              <a:ext uri="{FF2B5EF4-FFF2-40B4-BE49-F238E27FC236}">
                <a16:creationId xmlns:a16="http://schemas.microsoft.com/office/drawing/2014/main" id="{7DD43ED2-23A1-6F67-9D99-A7B6760F8D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60" y="4011403"/>
            <a:ext cx="2505534" cy="1242456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7FB5443A-AA5F-B30C-5147-515FC25071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86" y="2989166"/>
            <a:ext cx="2822475" cy="9593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EC51851-396C-837A-544B-A9A725B2B5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70" y="466189"/>
            <a:ext cx="2217219" cy="914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B9D56D-12C3-01AC-D61A-AFE3CBC06F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503" y="466189"/>
            <a:ext cx="566442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F96E4CE-27FC-A433-5844-074959E3381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796" y="466189"/>
            <a:ext cx="1108609" cy="914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28F481B-A641-2049-95B7-C629B23F408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96" y="1704604"/>
            <a:ext cx="3778980" cy="914400"/>
          </a:xfrm>
          <a:prstGeom prst="rect">
            <a:avLst/>
          </a:prstGeom>
        </p:spPr>
      </p:pic>
      <p:pic>
        <p:nvPicPr>
          <p:cNvPr id="185" name="Picture 184">
            <a:extLst>
              <a:ext uri="{FF2B5EF4-FFF2-40B4-BE49-F238E27FC236}">
                <a16:creationId xmlns:a16="http://schemas.microsoft.com/office/drawing/2014/main" id="{0FA2E562-249F-A301-B3A3-3339FDB6390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53" y="5945827"/>
            <a:ext cx="2063469" cy="914400"/>
          </a:xfrm>
          <a:prstGeom prst="rect">
            <a:avLst/>
          </a:prstGeom>
        </p:spPr>
      </p:pic>
      <p:pic>
        <p:nvPicPr>
          <p:cNvPr id="139" name="Picture 138">
            <a:extLst>
              <a:ext uri="{FF2B5EF4-FFF2-40B4-BE49-F238E27FC236}">
                <a16:creationId xmlns:a16="http://schemas.microsoft.com/office/drawing/2014/main" id="{49FD70DD-2B1B-EFCE-F2D8-F878DC19E2B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6797" y="5945827"/>
            <a:ext cx="1675051" cy="914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BC4286D-1684-30D5-9C60-1EAA23A4233E}"/>
              </a:ext>
            </a:extLst>
          </p:cNvPr>
          <p:cNvSpPr txBox="1"/>
          <p:nvPr/>
        </p:nvSpPr>
        <p:spPr>
          <a:xfrm>
            <a:off x="56350" y="5418486"/>
            <a:ext cx="52794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ICB response related CD8T cells (tumor: skin;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= 1:2)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393316"/>
            <a:ext cx="35525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Figure 2. Predicting phenotype using PENCIL.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7" name="Picture 136">
            <a:extLst>
              <a:ext uri="{FF2B5EF4-FFF2-40B4-BE49-F238E27FC236}">
                <a16:creationId xmlns:a16="http://schemas.microsoft.com/office/drawing/2014/main" id="{7CE5786A-792B-9DE1-BE42-42A1D726E9C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938" y="5945827"/>
            <a:ext cx="566443" cy="914400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1944F2E0-C63E-A2C2-4EDD-C2104A52AFE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264" y="5945827"/>
            <a:ext cx="1521303" cy="914400"/>
          </a:xfrm>
          <a:prstGeom prst="rect">
            <a:avLst/>
          </a:prstGeom>
        </p:spPr>
      </p:pic>
      <p:sp>
        <p:nvSpPr>
          <p:cNvPr id="142" name="TextBox 141">
            <a:extLst>
              <a:ext uri="{FF2B5EF4-FFF2-40B4-BE49-F238E27FC236}">
                <a16:creationId xmlns:a16="http://schemas.microsoft.com/office/drawing/2014/main" id="{DA3B456B-C0F0-0A28-44C8-765D6581507A}"/>
              </a:ext>
            </a:extLst>
          </p:cNvPr>
          <p:cNvSpPr txBox="1"/>
          <p:nvPr/>
        </p:nvSpPr>
        <p:spPr>
          <a:xfrm>
            <a:off x="1760183" y="574464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 (test 1)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C264C52-49FB-F1AA-35FE-A1BAB57E0AAC}"/>
              </a:ext>
            </a:extLst>
          </p:cNvPr>
          <p:cNvSpPr txBox="1"/>
          <p:nvPr/>
        </p:nvSpPr>
        <p:spPr>
          <a:xfrm>
            <a:off x="479358" y="5744646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D2442A6-3CB8-DE4F-5DBF-C68ADCA07173}"/>
              </a:ext>
            </a:extLst>
          </p:cNvPr>
          <p:cNvSpPr txBox="1"/>
          <p:nvPr/>
        </p:nvSpPr>
        <p:spPr>
          <a:xfrm>
            <a:off x="4609779" y="574464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GSE166181 (test 3)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F8FB091-8D0D-6C30-A59C-9622A1CF7FFA}"/>
              </a:ext>
            </a:extLst>
          </p:cNvPr>
          <p:cNvSpPr txBox="1"/>
          <p:nvPr/>
        </p:nvSpPr>
        <p:spPr>
          <a:xfrm>
            <a:off x="3047102" y="5750595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GSE123813 (test 2)</a:t>
            </a:r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F3CAE1E9-F5EA-6619-3E15-4B1F559FC55B}"/>
              </a:ext>
            </a:extLst>
          </p:cNvPr>
          <p:cNvCxnSpPr>
            <a:cxnSpLocks/>
          </p:cNvCxnSpPr>
          <p:nvPr/>
        </p:nvCxnSpPr>
        <p:spPr>
          <a:xfrm>
            <a:off x="457880" y="6795686"/>
            <a:ext cx="106984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51CDA233-8776-741E-556C-3FBE325BA12A}"/>
              </a:ext>
            </a:extLst>
          </p:cNvPr>
          <p:cNvSpPr txBox="1"/>
          <p:nvPr/>
        </p:nvSpPr>
        <p:spPr>
          <a:xfrm>
            <a:off x="872059" y="6762413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84870F36-1B00-DC3E-0CB4-9090A97DEA6A}"/>
              </a:ext>
            </a:extLst>
          </p:cNvPr>
          <p:cNvCxnSpPr>
            <a:cxnSpLocks/>
          </p:cNvCxnSpPr>
          <p:nvPr/>
        </p:nvCxnSpPr>
        <p:spPr>
          <a:xfrm>
            <a:off x="1560107" y="6797647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1DFFE2B1-FDDE-A7AF-BC61-FD1AEF5994F2}"/>
              </a:ext>
            </a:extLst>
          </p:cNvPr>
          <p:cNvSpPr txBox="1"/>
          <p:nvPr/>
        </p:nvSpPr>
        <p:spPr>
          <a:xfrm>
            <a:off x="1648422" y="6768197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12E470F8-C800-EA5A-E1AF-A2B9C6EFC5C3}"/>
              </a:ext>
            </a:extLst>
          </p:cNvPr>
          <p:cNvCxnSpPr>
            <a:cxnSpLocks/>
          </p:cNvCxnSpPr>
          <p:nvPr/>
        </p:nvCxnSpPr>
        <p:spPr>
          <a:xfrm>
            <a:off x="2518306" y="6789906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30555A70-2809-9FD9-CC9D-E298DD7ABDC2}"/>
              </a:ext>
            </a:extLst>
          </p:cNvPr>
          <p:cNvSpPr txBox="1"/>
          <p:nvPr/>
        </p:nvSpPr>
        <p:spPr>
          <a:xfrm>
            <a:off x="2423669" y="6760456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F35B96FC-C38D-7057-10A8-1944999A0548}"/>
              </a:ext>
            </a:extLst>
          </p:cNvPr>
          <p:cNvCxnSpPr>
            <a:cxnSpLocks/>
          </p:cNvCxnSpPr>
          <p:nvPr/>
        </p:nvCxnSpPr>
        <p:spPr>
          <a:xfrm>
            <a:off x="3075105" y="6789494"/>
            <a:ext cx="5486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C6F6EC64-9FCB-7231-D172-3D6AAADD3DC3}"/>
              </a:ext>
            </a:extLst>
          </p:cNvPr>
          <p:cNvSpPr txBox="1"/>
          <p:nvPr/>
        </p:nvSpPr>
        <p:spPr>
          <a:xfrm>
            <a:off x="3190146" y="6756221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5A998E46-6DC0-F44D-F711-21CE3A2FC688}"/>
              </a:ext>
            </a:extLst>
          </p:cNvPr>
          <p:cNvCxnSpPr>
            <a:cxnSpLocks/>
          </p:cNvCxnSpPr>
          <p:nvPr/>
        </p:nvCxnSpPr>
        <p:spPr>
          <a:xfrm>
            <a:off x="3640031" y="6791455"/>
            <a:ext cx="7406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0462762D-49F9-CA31-42D0-64FD0A7B8500}"/>
              </a:ext>
            </a:extLst>
          </p:cNvPr>
          <p:cNvSpPr txBox="1"/>
          <p:nvPr/>
        </p:nvSpPr>
        <p:spPr>
          <a:xfrm>
            <a:off x="3973047" y="6762005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DB08C941-0B19-75BB-4337-0453A4A0B0C6}"/>
              </a:ext>
            </a:extLst>
          </p:cNvPr>
          <p:cNvCxnSpPr>
            <a:cxnSpLocks/>
          </p:cNvCxnSpPr>
          <p:nvPr/>
        </p:nvCxnSpPr>
        <p:spPr>
          <a:xfrm>
            <a:off x="4750147" y="6785318"/>
            <a:ext cx="4297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66346B9B-1D7C-ED34-FC95-0C9B483C92E0}"/>
              </a:ext>
            </a:extLst>
          </p:cNvPr>
          <p:cNvSpPr txBox="1"/>
          <p:nvPr/>
        </p:nvSpPr>
        <p:spPr>
          <a:xfrm>
            <a:off x="4797570" y="6752045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E6F6EA2A-E365-7CAF-7194-C79848BBDC92}"/>
              </a:ext>
            </a:extLst>
          </p:cNvPr>
          <p:cNvCxnSpPr>
            <a:cxnSpLocks/>
          </p:cNvCxnSpPr>
          <p:nvPr/>
        </p:nvCxnSpPr>
        <p:spPr>
          <a:xfrm>
            <a:off x="5199158" y="6787279"/>
            <a:ext cx="6949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C92C9FEC-F775-834C-D4D3-C8DEC2690C16}"/>
              </a:ext>
            </a:extLst>
          </p:cNvPr>
          <p:cNvSpPr txBox="1"/>
          <p:nvPr/>
        </p:nvSpPr>
        <p:spPr>
          <a:xfrm>
            <a:off x="5483881" y="6757829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83C08A8D-DC90-8A90-3A53-356BA59F1F72}"/>
              </a:ext>
            </a:extLst>
          </p:cNvPr>
          <p:cNvCxnSpPr>
            <a:cxnSpLocks/>
          </p:cNvCxnSpPr>
          <p:nvPr/>
        </p:nvCxnSpPr>
        <p:spPr>
          <a:xfrm>
            <a:off x="485289" y="6392201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Elbow Connector 169">
            <a:extLst>
              <a:ext uri="{FF2B5EF4-FFF2-40B4-BE49-F238E27FC236}">
                <a16:creationId xmlns:a16="http://schemas.microsoft.com/office/drawing/2014/main" id="{53BEEECD-23A7-0330-185A-4C4BF8AC972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74384" y="6638872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Elbow Connector 171">
            <a:extLst>
              <a:ext uri="{FF2B5EF4-FFF2-40B4-BE49-F238E27FC236}">
                <a16:creationId xmlns:a16="http://schemas.microsoft.com/office/drawing/2014/main" id="{993564B8-E9DA-E0B3-AE3D-867F723F9B59}"/>
              </a:ext>
            </a:extLst>
          </p:cNvPr>
          <p:cNvCxnSpPr>
            <a:cxnSpLocks/>
          </p:cNvCxnSpPr>
          <p:nvPr/>
        </p:nvCxnSpPr>
        <p:spPr>
          <a:xfrm rot="16200000" flipH="1">
            <a:off x="3740768" y="6590575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Elbow Connector 175">
            <a:extLst>
              <a:ext uri="{FF2B5EF4-FFF2-40B4-BE49-F238E27FC236}">
                <a16:creationId xmlns:a16="http://schemas.microsoft.com/office/drawing/2014/main" id="{F1836B40-30E8-79CA-08AA-71D23B327029}"/>
              </a:ext>
            </a:extLst>
          </p:cNvPr>
          <p:cNvCxnSpPr>
            <a:cxnSpLocks/>
          </p:cNvCxnSpPr>
          <p:nvPr/>
        </p:nvCxnSpPr>
        <p:spPr>
          <a:xfrm rot="16200000" flipH="1">
            <a:off x="5287735" y="6638743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19CA2828-0A68-9FA0-09BD-8E5EB07B2039}"/>
              </a:ext>
            </a:extLst>
          </p:cNvPr>
          <p:cNvSpPr txBox="1"/>
          <p:nvPr/>
        </p:nvSpPr>
        <p:spPr>
          <a:xfrm>
            <a:off x="1098899" y="6977358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6F39D811-6426-E374-C0A5-C8F8B32B1F4D}"/>
              </a:ext>
            </a:extLst>
          </p:cNvPr>
          <p:cNvSpPr txBox="1"/>
          <p:nvPr/>
        </p:nvSpPr>
        <p:spPr>
          <a:xfrm>
            <a:off x="3412499" y="6982835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D4CFFD5-5434-39F7-60C0-28139DC71820}"/>
              </a:ext>
            </a:extLst>
          </p:cNvPr>
          <p:cNvSpPr txBox="1"/>
          <p:nvPr/>
        </p:nvSpPr>
        <p:spPr>
          <a:xfrm>
            <a:off x="5031687" y="6982174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25A4AE88-DC33-FB68-7F0A-BBAE09F4F89A}"/>
              </a:ext>
            </a:extLst>
          </p:cNvPr>
          <p:cNvSpPr txBox="1"/>
          <p:nvPr/>
        </p:nvSpPr>
        <p:spPr>
          <a:xfrm>
            <a:off x="80055" y="4792"/>
            <a:ext cx="55760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tumor tissue related CD8T cells (tumor: HNSCC;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= 2:1)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7F5C3E92-127D-8796-97CA-67A7F9B35F2D}"/>
              </a:ext>
            </a:extLst>
          </p:cNvPr>
          <p:cNvSpPr txBox="1"/>
          <p:nvPr/>
        </p:nvSpPr>
        <p:spPr>
          <a:xfrm>
            <a:off x="1696728" y="327968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GSE164690 (test 1)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B29E5A4-C781-2C45-31D2-CE0441DAA7D5}"/>
              </a:ext>
            </a:extLst>
          </p:cNvPr>
          <p:cNvSpPr txBox="1"/>
          <p:nvPr/>
        </p:nvSpPr>
        <p:spPr>
          <a:xfrm>
            <a:off x="365799" y="327968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40161D2-E2B2-EB0D-F130-0A808333B53E}"/>
              </a:ext>
            </a:extLst>
          </p:cNvPr>
          <p:cNvSpPr txBox="1"/>
          <p:nvPr/>
        </p:nvSpPr>
        <p:spPr>
          <a:xfrm>
            <a:off x="1092402" y="1568227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3)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9E984CFD-0A8E-3B39-BB82-572C576DA243}"/>
              </a:ext>
            </a:extLst>
          </p:cNvPr>
          <p:cNvCxnSpPr>
            <a:cxnSpLocks/>
          </p:cNvCxnSpPr>
          <p:nvPr/>
        </p:nvCxnSpPr>
        <p:spPr>
          <a:xfrm>
            <a:off x="683477" y="1315661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EFD57092-B1C7-1EAA-729E-88CC88F5DB07}"/>
              </a:ext>
            </a:extLst>
          </p:cNvPr>
          <p:cNvSpPr txBox="1"/>
          <p:nvPr/>
        </p:nvSpPr>
        <p:spPr>
          <a:xfrm>
            <a:off x="847436" y="1282388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29218D49-BD92-61C7-10B4-8F13006F80F9}"/>
              </a:ext>
            </a:extLst>
          </p:cNvPr>
          <p:cNvCxnSpPr>
            <a:cxnSpLocks/>
          </p:cNvCxnSpPr>
          <p:nvPr/>
        </p:nvCxnSpPr>
        <p:spPr>
          <a:xfrm>
            <a:off x="1512936" y="1317622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7AE296FF-E06B-F7F9-74B9-831B094C2A49}"/>
              </a:ext>
            </a:extLst>
          </p:cNvPr>
          <p:cNvSpPr txBox="1"/>
          <p:nvPr/>
        </p:nvSpPr>
        <p:spPr>
          <a:xfrm>
            <a:off x="1435552" y="1288172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9630343-4672-DF9E-DA5D-521018F1BC13}"/>
              </a:ext>
            </a:extLst>
          </p:cNvPr>
          <p:cNvSpPr txBox="1"/>
          <p:nvPr/>
        </p:nvSpPr>
        <p:spPr>
          <a:xfrm>
            <a:off x="2845861" y="333917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GSE162025 (test 2)</a:t>
            </a:r>
          </a:p>
        </p:txBody>
      </p: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AF2CBB91-11AF-C605-721F-A58230356A17}"/>
              </a:ext>
            </a:extLst>
          </p:cNvPr>
          <p:cNvCxnSpPr>
            <a:cxnSpLocks/>
          </p:cNvCxnSpPr>
          <p:nvPr/>
        </p:nvCxnSpPr>
        <p:spPr>
          <a:xfrm>
            <a:off x="3416389" y="1315475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>
            <a:extLst>
              <a:ext uri="{FF2B5EF4-FFF2-40B4-BE49-F238E27FC236}">
                <a16:creationId xmlns:a16="http://schemas.microsoft.com/office/drawing/2014/main" id="{1A0041F7-813F-859F-B270-72557091168C}"/>
              </a:ext>
            </a:extLst>
          </p:cNvPr>
          <p:cNvSpPr txBox="1"/>
          <p:nvPr/>
        </p:nvSpPr>
        <p:spPr>
          <a:xfrm>
            <a:off x="3195031" y="1282202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CB52451F-CBFB-E7AD-AC27-98779D0EED69}"/>
              </a:ext>
            </a:extLst>
          </p:cNvPr>
          <p:cNvCxnSpPr>
            <a:cxnSpLocks/>
          </p:cNvCxnSpPr>
          <p:nvPr/>
        </p:nvCxnSpPr>
        <p:spPr>
          <a:xfrm>
            <a:off x="3607487" y="1317436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41B7F09F-6201-501C-2CF8-687F3A0CDE8D}"/>
              </a:ext>
            </a:extLst>
          </p:cNvPr>
          <p:cNvSpPr txBox="1"/>
          <p:nvPr/>
        </p:nvSpPr>
        <p:spPr>
          <a:xfrm>
            <a:off x="3587613" y="1287986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0AFD4635-4DF5-6CD8-C906-75075674C82C}"/>
              </a:ext>
            </a:extLst>
          </p:cNvPr>
          <p:cNvCxnSpPr>
            <a:cxnSpLocks/>
          </p:cNvCxnSpPr>
          <p:nvPr/>
        </p:nvCxnSpPr>
        <p:spPr>
          <a:xfrm>
            <a:off x="397509" y="865991"/>
            <a:ext cx="644652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1463893-4160-2028-E158-CDE3D9F017D4}"/>
              </a:ext>
            </a:extLst>
          </p:cNvPr>
          <p:cNvCxnSpPr>
            <a:cxnSpLocks/>
          </p:cNvCxnSpPr>
          <p:nvPr/>
        </p:nvCxnSpPr>
        <p:spPr>
          <a:xfrm>
            <a:off x="2402792" y="1315475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77E83E2-FA81-A5AC-54F4-CA448F835847}"/>
              </a:ext>
            </a:extLst>
          </p:cNvPr>
          <p:cNvSpPr txBox="1"/>
          <p:nvPr/>
        </p:nvSpPr>
        <p:spPr>
          <a:xfrm>
            <a:off x="2181434" y="1282202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5919AAA-CFC5-2179-6F1E-8F22472624A2}"/>
              </a:ext>
            </a:extLst>
          </p:cNvPr>
          <p:cNvCxnSpPr>
            <a:cxnSpLocks/>
          </p:cNvCxnSpPr>
          <p:nvPr/>
        </p:nvCxnSpPr>
        <p:spPr>
          <a:xfrm>
            <a:off x="2593890" y="1317436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71F2369-183F-9D45-944D-E004294B6550}"/>
              </a:ext>
            </a:extLst>
          </p:cNvPr>
          <p:cNvSpPr txBox="1"/>
          <p:nvPr/>
        </p:nvSpPr>
        <p:spPr>
          <a:xfrm>
            <a:off x="2574016" y="1287986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C825246-14FD-2207-8216-CB72F2789180}"/>
              </a:ext>
            </a:extLst>
          </p:cNvPr>
          <p:cNvCxnSpPr>
            <a:cxnSpLocks/>
          </p:cNvCxnSpPr>
          <p:nvPr/>
        </p:nvCxnSpPr>
        <p:spPr>
          <a:xfrm>
            <a:off x="1014171" y="2570268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B7CC9E8-1F5A-918F-708E-92648FED5FD7}"/>
              </a:ext>
            </a:extLst>
          </p:cNvPr>
          <p:cNvSpPr txBox="1"/>
          <p:nvPr/>
        </p:nvSpPr>
        <p:spPr>
          <a:xfrm>
            <a:off x="1178130" y="2536995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PBMC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99D909C-564F-2343-3F2A-BC59A6F0DED6}"/>
              </a:ext>
            </a:extLst>
          </p:cNvPr>
          <p:cNvCxnSpPr>
            <a:cxnSpLocks/>
          </p:cNvCxnSpPr>
          <p:nvPr/>
        </p:nvCxnSpPr>
        <p:spPr>
          <a:xfrm>
            <a:off x="1843630" y="2572229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A032346-4F81-3CB4-BE27-8081F54AD8D0}"/>
              </a:ext>
            </a:extLst>
          </p:cNvPr>
          <p:cNvSpPr txBox="1"/>
          <p:nvPr/>
        </p:nvSpPr>
        <p:spPr>
          <a:xfrm>
            <a:off x="1766246" y="2542779"/>
            <a:ext cx="5549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Tumor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0D6BE90-2F5E-1002-115C-FDBD561521EC}"/>
              </a:ext>
            </a:extLst>
          </p:cNvPr>
          <p:cNvSpPr txBox="1"/>
          <p:nvPr/>
        </p:nvSpPr>
        <p:spPr>
          <a:xfrm>
            <a:off x="179969" y="3957853"/>
            <a:ext cx="5449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Marker genes, pathways, enrichment of signatures, ICGs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DD58010-CFBD-A12A-60D5-B0731C76FF22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719" b="67301"/>
          <a:stretch/>
        </p:blipFill>
        <p:spPr>
          <a:xfrm>
            <a:off x="3042129" y="3054561"/>
            <a:ext cx="1717523" cy="93617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99D13D21-FE7E-AB69-9B30-5A55CC1403F8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84" t="75027" r="29257"/>
          <a:stretch/>
        </p:blipFill>
        <p:spPr>
          <a:xfrm>
            <a:off x="3498685" y="4491812"/>
            <a:ext cx="1136840" cy="785244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1305A4BA-6FC2-5BBC-53B5-491F707981F8}"/>
              </a:ext>
            </a:extLst>
          </p:cNvPr>
          <p:cNvSpPr txBox="1"/>
          <p:nvPr/>
        </p:nvSpPr>
        <p:spPr>
          <a:xfrm>
            <a:off x="213128" y="7185733"/>
            <a:ext cx="457926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Curate a new signature predicting </a:t>
            </a:r>
            <a:r>
              <a:rPr lang="en-US" dirty="0" err="1">
                <a:highlight>
                  <a:srgbClr val="FFFF00"/>
                </a:highlight>
              </a:rPr>
              <a:t>icb</a:t>
            </a:r>
            <a:r>
              <a:rPr lang="en-US" dirty="0">
                <a:highlight>
                  <a:srgbClr val="FFFF00"/>
                </a:highlight>
              </a:rPr>
              <a:t> response</a:t>
            </a:r>
          </a:p>
          <a:p>
            <a:endParaRPr lang="en-US" dirty="0">
              <a:highlight>
                <a:srgbClr val="FFFF00"/>
              </a:highlight>
            </a:endParaRPr>
          </a:p>
          <a:p>
            <a:r>
              <a:rPr lang="en-US" dirty="0">
                <a:highlight>
                  <a:srgbClr val="FFFF00"/>
                </a:highlight>
              </a:rPr>
              <a:t>Using GSVA</a:t>
            </a:r>
          </a:p>
          <a:p>
            <a:endParaRPr lang="en-US" dirty="0">
              <a:highlight>
                <a:srgbClr val="FFFF00"/>
              </a:highlight>
            </a:endParaRPr>
          </a:p>
          <a:p>
            <a:r>
              <a:rPr lang="en-US" dirty="0">
                <a:highlight>
                  <a:srgbClr val="FFFF00"/>
                </a:highlight>
              </a:rPr>
              <a:t>(0) Test on three datasets</a:t>
            </a:r>
          </a:p>
          <a:p>
            <a:r>
              <a:rPr lang="en-US" dirty="0">
                <a:highlight>
                  <a:srgbClr val="FFFF00"/>
                </a:highlight>
              </a:rPr>
              <a:t>(1) Test on bulk! </a:t>
            </a:r>
            <a:r>
              <a:rPr lang="en-US" dirty="0">
                <a:highlight>
                  <a:srgbClr val="FFFF00"/>
                </a:highlight>
                <a:sym typeface="Wingdings" pitchFamily="2" charset="2"/>
              </a:rPr>
              <a:t> many datasets</a:t>
            </a:r>
          </a:p>
          <a:p>
            <a:r>
              <a:rPr lang="en-US" dirty="0">
                <a:highlight>
                  <a:srgbClr val="FFFF00"/>
                </a:highlight>
                <a:sym typeface="Wingdings" pitchFamily="2" charset="2"/>
              </a:rPr>
              <a:t>(2) Test on other cancer types (HNSCC, breast)</a:t>
            </a:r>
            <a:endParaRPr lang="en-US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211202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C618EE3-3679-3D5A-0353-912F946BC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53" y="634957"/>
            <a:ext cx="2063469" cy="9144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DD4D6826-BF5D-5243-51F0-D1AB6CBCAA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804" y="634957"/>
            <a:ext cx="760651" cy="9144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167B7C5F-89A1-EB68-A101-A0A202C963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4737" y="634957"/>
            <a:ext cx="566442" cy="91440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40A050F8-8064-87C5-4D3D-D43EAC46F1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460" y="634957"/>
            <a:ext cx="760651" cy="914400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63CACC02-7859-AAB3-8EC2-1FA84AB7E6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340" y="2313140"/>
            <a:ext cx="894170" cy="1188720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5FCEBC76-24A2-20C9-35BC-8D671A49B70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389" y="2313140"/>
            <a:ext cx="988847" cy="1188720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590F888F-1F29-F513-2611-81682C02BBE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4642" y="2313140"/>
            <a:ext cx="1683143" cy="1188720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B6A9996A-B395-A2F2-32AF-C9759B7724B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0" y="2313140"/>
            <a:ext cx="1683143" cy="118872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4094818"/>
            <a:ext cx="26970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Figure 3. PENCIL may overfit data.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A3FD59-C183-02D5-D1ED-2F09915E8383}"/>
              </a:ext>
            </a:extLst>
          </p:cNvPr>
          <p:cNvSpPr txBox="1"/>
          <p:nvPr/>
        </p:nvSpPr>
        <p:spPr>
          <a:xfrm>
            <a:off x="84703" y="1858178"/>
            <a:ext cx="55086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HPV infection related CD8T cells (tumor: HNSCC;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= 1:2)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F760B46-6EA2-87E6-4435-D8EEEE1852A7}"/>
              </a:ext>
            </a:extLst>
          </p:cNvPr>
          <p:cNvSpPr txBox="1"/>
          <p:nvPr/>
        </p:nvSpPr>
        <p:spPr>
          <a:xfrm>
            <a:off x="4224618" y="2131250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GSE180268 (test 3)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0E6035-62B0-1B68-C656-E18ABFB692BD}"/>
              </a:ext>
            </a:extLst>
          </p:cNvPr>
          <p:cNvSpPr txBox="1"/>
          <p:nvPr/>
        </p:nvSpPr>
        <p:spPr>
          <a:xfrm>
            <a:off x="370447" y="2131250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ED13731-13F1-B27C-0FF1-651B1B85E113}"/>
              </a:ext>
            </a:extLst>
          </p:cNvPr>
          <p:cNvSpPr txBox="1"/>
          <p:nvPr/>
        </p:nvSpPr>
        <p:spPr>
          <a:xfrm>
            <a:off x="3036176" y="2131250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2)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38E004E-C7BF-F477-6005-4E2781882E17}"/>
              </a:ext>
            </a:extLst>
          </p:cNvPr>
          <p:cNvCxnSpPr>
            <a:cxnSpLocks/>
          </p:cNvCxnSpPr>
          <p:nvPr/>
        </p:nvCxnSpPr>
        <p:spPr>
          <a:xfrm>
            <a:off x="475183" y="3419567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5646469-5C0D-1A7E-5483-A8359ACF9DAB}"/>
              </a:ext>
            </a:extLst>
          </p:cNvPr>
          <p:cNvSpPr txBox="1"/>
          <p:nvPr/>
        </p:nvSpPr>
        <p:spPr>
          <a:xfrm>
            <a:off x="639142" y="3386294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BEFABC5-8B23-2605-674B-948F56287400}"/>
              </a:ext>
            </a:extLst>
          </p:cNvPr>
          <p:cNvCxnSpPr>
            <a:cxnSpLocks/>
          </p:cNvCxnSpPr>
          <p:nvPr/>
        </p:nvCxnSpPr>
        <p:spPr>
          <a:xfrm>
            <a:off x="1304642" y="3421528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884B9FE-A143-D5E3-D317-7565390888E0}"/>
              </a:ext>
            </a:extLst>
          </p:cNvPr>
          <p:cNvSpPr txBox="1"/>
          <p:nvPr/>
        </p:nvSpPr>
        <p:spPr>
          <a:xfrm>
            <a:off x="1227258" y="3392078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CBE317-D0BE-96AD-ECB2-E28D8BF8BFE7}"/>
              </a:ext>
            </a:extLst>
          </p:cNvPr>
          <p:cNvCxnSpPr>
            <a:cxnSpLocks/>
          </p:cNvCxnSpPr>
          <p:nvPr/>
        </p:nvCxnSpPr>
        <p:spPr>
          <a:xfrm>
            <a:off x="3143273" y="3419567"/>
            <a:ext cx="11887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6DC2F63-5529-CD38-AAAD-19B8EB10E01C}"/>
              </a:ext>
            </a:extLst>
          </p:cNvPr>
          <p:cNvSpPr txBox="1"/>
          <p:nvPr/>
        </p:nvSpPr>
        <p:spPr>
          <a:xfrm>
            <a:off x="3481147" y="3386294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C6797B1D-3076-1384-56BF-EC760965D665}"/>
              </a:ext>
            </a:extLst>
          </p:cNvPr>
          <p:cNvCxnSpPr>
            <a:cxnSpLocks/>
          </p:cNvCxnSpPr>
          <p:nvPr/>
        </p:nvCxnSpPr>
        <p:spPr>
          <a:xfrm>
            <a:off x="4915597" y="3413787"/>
            <a:ext cx="4023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19F5993F-DAD7-F41F-84C2-7D725C7C44EE}"/>
              </a:ext>
            </a:extLst>
          </p:cNvPr>
          <p:cNvSpPr txBox="1"/>
          <p:nvPr/>
        </p:nvSpPr>
        <p:spPr>
          <a:xfrm>
            <a:off x="4820960" y="3384337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8AE8D194-EA00-1034-D6EC-9C2887F4E0C7}"/>
              </a:ext>
            </a:extLst>
          </p:cNvPr>
          <p:cNvSpPr txBox="1"/>
          <p:nvPr/>
        </p:nvSpPr>
        <p:spPr>
          <a:xfrm>
            <a:off x="1673915" y="2137199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 (test 1)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9DF4A9EF-8278-0301-E302-252282A9734A}"/>
              </a:ext>
            </a:extLst>
          </p:cNvPr>
          <p:cNvCxnSpPr>
            <a:cxnSpLocks/>
          </p:cNvCxnSpPr>
          <p:nvPr/>
        </p:nvCxnSpPr>
        <p:spPr>
          <a:xfrm>
            <a:off x="2156761" y="3419381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C17717E6-DC28-4343-3A5E-F5ED246F4F97}"/>
              </a:ext>
            </a:extLst>
          </p:cNvPr>
          <p:cNvSpPr txBox="1"/>
          <p:nvPr/>
        </p:nvSpPr>
        <p:spPr>
          <a:xfrm>
            <a:off x="1935403" y="3386108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BD1FB10B-0E55-6650-4DA6-260FC7D914E1}"/>
              </a:ext>
            </a:extLst>
          </p:cNvPr>
          <p:cNvCxnSpPr>
            <a:cxnSpLocks/>
          </p:cNvCxnSpPr>
          <p:nvPr/>
        </p:nvCxnSpPr>
        <p:spPr>
          <a:xfrm>
            <a:off x="2347859" y="3421342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8D8DB244-4588-ABB8-A871-7638319E3E3E}"/>
              </a:ext>
            </a:extLst>
          </p:cNvPr>
          <p:cNvSpPr txBox="1"/>
          <p:nvPr/>
        </p:nvSpPr>
        <p:spPr>
          <a:xfrm>
            <a:off x="2327985" y="3391892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F200FF6C-F49B-D5FC-991A-D2FF8A9737F5}"/>
              </a:ext>
            </a:extLst>
          </p:cNvPr>
          <p:cNvCxnSpPr>
            <a:cxnSpLocks/>
          </p:cNvCxnSpPr>
          <p:nvPr/>
        </p:nvCxnSpPr>
        <p:spPr>
          <a:xfrm>
            <a:off x="473042" y="2894741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Elbow Connector 176">
            <a:extLst>
              <a:ext uri="{FF2B5EF4-FFF2-40B4-BE49-F238E27FC236}">
                <a16:creationId xmlns:a16="http://schemas.microsoft.com/office/drawing/2014/main" id="{5EA9F3C0-BD9C-D185-E585-D76B171579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37537" y="3278088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Elbow Connector 177">
            <a:extLst>
              <a:ext uri="{FF2B5EF4-FFF2-40B4-BE49-F238E27FC236}">
                <a16:creationId xmlns:a16="http://schemas.microsoft.com/office/drawing/2014/main" id="{59FDB25C-E0B0-704F-5E4D-0BBBE4805585}"/>
              </a:ext>
            </a:extLst>
          </p:cNvPr>
          <p:cNvCxnSpPr>
            <a:cxnSpLocks/>
          </p:cNvCxnSpPr>
          <p:nvPr/>
        </p:nvCxnSpPr>
        <p:spPr>
          <a:xfrm rot="16200000" flipH="1">
            <a:off x="2358195" y="3415118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TextBox 181">
            <a:extLst>
              <a:ext uri="{FF2B5EF4-FFF2-40B4-BE49-F238E27FC236}">
                <a16:creationId xmlns:a16="http://schemas.microsoft.com/office/drawing/2014/main" id="{9606A552-E957-D968-B677-B7D2EEEDC502}"/>
              </a:ext>
            </a:extLst>
          </p:cNvPr>
          <p:cNvSpPr txBox="1"/>
          <p:nvPr/>
        </p:nvSpPr>
        <p:spPr>
          <a:xfrm>
            <a:off x="856200" y="3623823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23CEEAD5-E562-DCD3-0177-EE9C0DED9F18}"/>
              </a:ext>
            </a:extLst>
          </p:cNvPr>
          <p:cNvSpPr txBox="1"/>
          <p:nvPr/>
        </p:nvSpPr>
        <p:spPr>
          <a:xfrm>
            <a:off x="2084268" y="3623162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06047F-5D17-FA19-8C70-5DBFC9810C94}"/>
              </a:ext>
            </a:extLst>
          </p:cNvPr>
          <p:cNvSpPr txBox="1"/>
          <p:nvPr/>
        </p:nvSpPr>
        <p:spPr>
          <a:xfrm>
            <a:off x="51702" y="30646"/>
            <a:ext cx="46623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sex related CD8T cells (tumor: skin;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= 2.1:1)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39282A-49A7-9150-2F82-3D1E7C7A4709}"/>
              </a:ext>
            </a:extLst>
          </p:cNvPr>
          <p:cNvSpPr txBox="1"/>
          <p:nvPr/>
        </p:nvSpPr>
        <p:spPr>
          <a:xfrm>
            <a:off x="1662937" y="35680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 (test 1)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8D2B93-3888-FFD2-EF1E-F6335BE43FBE}"/>
              </a:ext>
            </a:extLst>
          </p:cNvPr>
          <p:cNvSpPr txBox="1"/>
          <p:nvPr/>
        </p:nvSpPr>
        <p:spPr>
          <a:xfrm>
            <a:off x="382112" y="356806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B28A0D-4CE3-8D70-24EA-FA35220AC3FE}"/>
              </a:ext>
            </a:extLst>
          </p:cNvPr>
          <p:cNvSpPr txBox="1"/>
          <p:nvPr/>
        </p:nvSpPr>
        <p:spPr>
          <a:xfrm>
            <a:off x="4512533" y="35680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GSE145328 (test 3)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639EB4-9C65-FA76-7D0C-A051657EBB15}"/>
              </a:ext>
            </a:extLst>
          </p:cNvPr>
          <p:cNvSpPr txBox="1"/>
          <p:nvPr/>
        </p:nvSpPr>
        <p:spPr>
          <a:xfrm>
            <a:off x="2949856" y="362755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GSE144236 (test 2)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126474E-ABBD-9643-C77F-BFF962962E33}"/>
              </a:ext>
            </a:extLst>
          </p:cNvPr>
          <p:cNvCxnSpPr>
            <a:cxnSpLocks/>
          </p:cNvCxnSpPr>
          <p:nvPr/>
        </p:nvCxnSpPr>
        <p:spPr>
          <a:xfrm>
            <a:off x="402196" y="1500445"/>
            <a:ext cx="9418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0A1A76A-C525-6459-2850-80019F2E644B}"/>
              </a:ext>
            </a:extLst>
          </p:cNvPr>
          <p:cNvSpPr txBox="1"/>
          <p:nvPr/>
        </p:nvSpPr>
        <p:spPr>
          <a:xfrm>
            <a:off x="774813" y="1467172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E3E00D4-3CAF-5E8D-401C-E46FFE401021}"/>
              </a:ext>
            </a:extLst>
          </p:cNvPr>
          <p:cNvCxnSpPr>
            <a:cxnSpLocks/>
          </p:cNvCxnSpPr>
          <p:nvPr/>
        </p:nvCxnSpPr>
        <p:spPr>
          <a:xfrm>
            <a:off x="1372806" y="1502406"/>
            <a:ext cx="457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3DBE6B8-99FD-123C-7333-0C01DE28E316}"/>
              </a:ext>
            </a:extLst>
          </p:cNvPr>
          <p:cNvSpPr txBox="1"/>
          <p:nvPr/>
        </p:nvSpPr>
        <p:spPr>
          <a:xfrm>
            <a:off x="1461121" y="1472956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B8E5A4D-E5E5-D550-043A-A40401E77BB6}"/>
              </a:ext>
            </a:extLst>
          </p:cNvPr>
          <p:cNvCxnSpPr>
            <a:cxnSpLocks/>
          </p:cNvCxnSpPr>
          <p:nvPr/>
        </p:nvCxnSpPr>
        <p:spPr>
          <a:xfrm>
            <a:off x="2220168" y="1494665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B084C7E-6919-31CF-9FD0-7FC23B7F7A9F}"/>
              </a:ext>
            </a:extLst>
          </p:cNvPr>
          <p:cNvSpPr txBox="1"/>
          <p:nvPr/>
        </p:nvSpPr>
        <p:spPr>
          <a:xfrm>
            <a:off x="2125531" y="1465215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2EBA2DF-A974-91DB-8205-90744EC12860}"/>
              </a:ext>
            </a:extLst>
          </p:cNvPr>
          <p:cNvCxnSpPr>
            <a:cxnSpLocks/>
          </p:cNvCxnSpPr>
          <p:nvPr/>
        </p:nvCxnSpPr>
        <p:spPr>
          <a:xfrm>
            <a:off x="2794532" y="1494253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0B2A8E40-A0CD-27BC-9FFB-E0C12613BC78}"/>
              </a:ext>
            </a:extLst>
          </p:cNvPr>
          <p:cNvSpPr txBox="1"/>
          <p:nvPr/>
        </p:nvSpPr>
        <p:spPr>
          <a:xfrm>
            <a:off x="2912791" y="1460980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F0D51C0-2795-117D-BF3D-B162C0AFE997}"/>
              </a:ext>
            </a:extLst>
          </p:cNvPr>
          <p:cNvCxnSpPr>
            <a:cxnSpLocks/>
          </p:cNvCxnSpPr>
          <p:nvPr/>
        </p:nvCxnSpPr>
        <p:spPr>
          <a:xfrm>
            <a:off x="3410973" y="1496214"/>
            <a:ext cx="7772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9FA3DFD2-DBF8-8A81-65EE-BFB767AE6B37}"/>
              </a:ext>
            </a:extLst>
          </p:cNvPr>
          <p:cNvSpPr txBox="1"/>
          <p:nvPr/>
        </p:nvSpPr>
        <p:spPr>
          <a:xfrm>
            <a:off x="3695692" y="1466764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7145B16-B904-9B48-A7C1-856257FD3C31}"/>
              </a:ext>
            </a:extLst>
          </p:cNvPr>
          <p:cNvCxnSpPr>
            <a:cxnSpLocks/>
          </p:cNvCxnSpPr>
          <p:nvPr/>
        </p:nvCxnSpPr>
        <p:spPr>
          <a:xfrm>
            <a:off x="4569773" y="1490077"/>
            <a:ext cx="4663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E0A32DB-F62E-B955-1AAD-1FAB0AEB6EE3}"/>
              </a:ext>
            </a:extLst>
          </p:cNvPr>
          <p:cNvSpPr txBox="1"/>
          <p:nvPr/>
        </p:nvSpPr>
        <p:spPr>
          <a:xfrm>
            <a:off x="4617196" y="1456804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E36B5AE1-BFD8-CE57-B5E6-B26348B6339B}"/>
              </a:ext>
            </a:extLst>
          </p:cNvPr>
          <p:cNvCxnSpPr>
            <a:cxnSpLocks/>
          </p:cNvCxnSpPr>
          <p:nvPr/>
        </p:nvCxnSpPr>
        <p:spPr>
          <a:xfrm>
            <a:off x="5060643" y="1492038"/>
            <a:ext cx="74980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2E11BF0E-3938-54C0-3807-275A04A8274D}"/>
              </a:ext>
            </a:extLst>
          </p:cNvPr>
          <p:cNvSpPr txBox="1"/>
          <p:nvPr/>
        </p:nvSpPr>
        <p:spPr>
          <a:xfrm>
            <a:off x="5303507" y="1462588"/>
            <a:ext cx="292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CF11D618-5397-C2B0-25CE-B75F0EC24F0F}"/>
              </a:ext>
            </a:extLst>
          </p:cNvPr>
          <p:cNvCxnSpPr>
            <a:cxnSpLocks/>
          </p:cNvCxnSpPr>
          <p:nvPr/>
        </p:nvCxnSpPr>
        <p:spPr>
          <a:xfrm>
            <a:off x="457493" y="1026131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90">
            <a:extLst>
              <a:ext uri="{FF2B5EF4-FFF2-40B4-BE49-F238E27FC236}">
                <a16:creationId xmlns:a16="http://schemas.microsoft.com/office/drawing/2014/main" id="{2899139F-8779-04B6-303C-AC69DF806504}"/>
              </a:ext>
            </a:extLst>
          </p:cNvPr>
          <p:cNvCxnSpPr>
            <a:cxnSpLocks/>
          </p:cNvCxnSpPr>
          <p:nvPr/>
        </p:nvCxnSpPr>
        <p:spPr>
          <a:xfrm rot="16200000" flipH="1">
            <a:off x="1277138" y="1343631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Elbow Connector 106">
            <a:extLst>
              <a:ext uri="{FF2B5EF4-FFF2-40B4-BE49-F238E27FC236}">
                <a16:creationId xmlns:a16="http://schemas.microsoft.com/office/drawing/2014/main" id="{C65B1805-DAF5-B291-40AC-F28DE94B3FB7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63413" y="1295334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Elbow Connector 107">
            <a:extLst>
              <a:ext uri="{FF2B5EF4-FFF2-40B4-BE49-F238E27FC236}">
                <a16:creationId xmlns:a16="http://schemas.microsoft.com/office/drawing/2014/main" id="{CF9F860F-1B16-C4B9-D7DF-8FA6A9B46BD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07361" y="1343502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8E8631E9-A797-D771-C27C-797558E2EA84}"/>
              </a:ext>
            </a:extLst>
          </p:cNvPr>
          <p:cNvSpPr txBox="1"/>
          <p:nvPr/>
        </p:nvSpPr>
        <p:spPr>
          <a:xfrm>
            <a:off x="1001653" y="1682117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49351B1-D02D-E018-375E-1D0697F4355D}"/>
              </a:ext>
            </a:extLst>
          </p:cNvPr>
          <p:cNvSpPr txBox="1"/>
          <p:nvPr/>
        </p:nvSpPr>
        <p:spPr>
          <a:xfrm>
            <a:off x="3135144" y="1687594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98A2AF5C-CFA5-F3BE-A444-4D15AC843A0A}"/>
              </a:ext>
            </a:extLst>
          </p:cNvPr>
          <p:cNvSpPr txBox="1"/>
          <p:nvPr/>
        </p:nvSpPr>
        <p:spPr>
          <a:xfrm>
            <a:off x="4851313" y="1686933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</p:spTree>
    <p:extLst>
      <p:ext uri="{BB962C8B-B14F-4D97-AF65-F5344CB8AC3E}">
        <p14:creationId xmlns:p14="http://schemas.microsoft.com/office/powerpoint/2010/main" val="3116975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4094818"/>
            <a:ext cx="69674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If train on HNSCC, PENCIL cannot predict tumor/PBMC originate of CD8T cells for melanoma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389D48F-B7FC-5970-9F61-F273FDF7A5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17" y="314137"/>
            <a:ext cx="2387600" cy="1435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6A7FDD-E0B1-88CA-9E5A-A8F9CA8735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517" y="314137"/>
            <a:ext cx="3238500" cy="14351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28411EC-0B0C-10B7-FC63-127D1A3E2F8A}"/>
              </a:ext>
            </a:extLst>
          </p:cNvPr>
          <p:cNvSpPr txBox="1"/>
          <p:nvPr/>
        </p:nvSpPr>
        <p:spPr>
          <a:xfrm>
            <a:off x="547934" y="191026"/>
            <a:ext cx="19143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GSE166181 (test 4, all PBMC)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37386B-3F97-B34E-B3E4-40345E454994}"/>
              </a:ext>
            </a:extLst>
          </p:cNvPr>
          <p:cNvSpPr txBox="1"/>
          <p:nvPr/>
        </p:nvSpPr>
        <p:spPr>
          <a:xfrm>
            <a:off x="2977857" y="196975"/>
            <a:ext cx="22397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(test 5, all tumor tissue)</a:t>
            </a:r>
          </a:p>
        </p:txBody>
      </p:sp>
    </p:spTree>
    <p:extLst>
      <p:ext uri="{BB962C8B-B14F-4D97-AF65-F5344CB8AC3E}">
        <p14:creationId xmlns:p14="http://schemas.microsoft.com/office/powerpoint/2010/main" val="3678741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BE602A-CF59-4951-5E0D-205B2C5140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4" y="480444"/>
            <a:ext cx="1755972" cy="914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90B60F4-5691-7391-1173-779215FDB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694" y="480444"/>
            <a:ext cx="534074" cy="9144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C784E341-2376-8C3B-14B3-966C68E450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062" y="480444"/>
            <a:ext cx="801112" cy="91440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B88939A7-1179-074A-B78F-D8F30A6E15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4" y="2069396"/>
            <a:ext cx="3471483" cy="9144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556154"/>
            <a:ext cx="6669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1. Testing reusability of PENCIL on different phenotypes.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25A4AE88-DC33-FB68-7F0A-BBAE09F4F89A}"/>
              </a:ext>
            </a:extLst>
          </p:cNvPr>
          <p:cNvSpPr txBox="1"/>
          <p:nvPr/>
        </p:nvSpPr>
        <p:spPr>
          <a:xfrm>
            <a:off x="80055" y="17318"/>
            <a:ext cx="53303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HPV infection related B cells (tumor: HNSCC;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= 1.5:1)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7F5C3E92-127D-8796-97CA-67A7F9B35F2D}"/>
              </a:ext>
            </a:extLst>
          </p:cNvPr>
          <p:cNvSpPr txBox="1"/>
          <p:nvPr/>
        </p:nvSpPr>
        <p:spPr>
          <a:xfrm>
            <a:off x="1583994" y="290390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GSE164690 (test 1)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B29E5A4-C781-2C45-31D2-CE0441DAA7D5}"/>
              </a:ext>
            </a:extLst>
          </p:cNvPr>
          <p:cNvSpPr txBox="1"/>
          <p:nvPr/>
        </p:nvSpPr>
        <p:spPr>
          <a:xfrm>
            <a:off x="365799" y="290390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40161D2-E2B2-EB0D-F130-0A808333B53E}"/>
              </a:ext>
            </a:extLst>
          </p:cNvPr>
          <p:cNvSpPr txBox="1"/>
          <p:nvPr/>
        </p:nvSpPr>
        <p:spPr>
          <a:xfrm>
            <a:off x="1067350" y="1843799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3)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9E984CFD-0A8E-3B39-BB82-572C576DA243}"/>
              </a:ext>
            </a:extLst>
          </p:cNvPr>
          <p:cNvCxnSpPr>
            <a:cxnSpLocks/>
          </p:cNvCxnSpPr>
          <p:nvPr/>
        </p:nvCxnSpPr>
        <p:spPr>
          <a:xfrm>
            <a:off x="683477" y="1465973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EFD57092-B1C7-1EAA-729E-88CC88F5DB07}"/>
              </a:ext>
            </a:extLst>
          </p:cNvPr>
          <p:cNvSpPr txBox="1"/>
          <p:nvPr/>
        </p:nvSpPr>
        <p:spPr>
          <a:xfrm>
            <a:off x="847436" y="1432700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29218D49-BD92-61C7-10B4-8F13006F80F9}"/>
              </a:ext>
            </a:extLst>
          </p:cNvPr>
          <p:cNvCxnSpPr>
            <a:cxnSpLocks/>
          </p:cNvCxnSpPr>
          <p:nvPr/>
        </p:nvCxnSpPr>
        <p:spPr>
          <a:xfrm>
            <a:off x="1512936" y="1467934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7AE296FF-E06B-F7F9-74B9-831B094C2A49}"/>
              </a:ext>
            </a:extLst>
          </p:cNvPr>
          <p:cNvSpPr txBox="1"/>
          <p:nvPr/>
        </p:nvSpPr>
        <p:spPr>
          <a:xfrm>
            <a:off x="1435552" y="1438484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9630343-4672-DF9E-DA5D-521018F1BC13}"/>
              </a:ext>
            </a:extLst>
          </p:cNvPr>
          <p:cNvSpPr txBox="1"/>
          <p:nvPr/>
        </p:nvSpPr>
        <p:spPr>
          <a:xfrm>
            <a:off x="2733127" y="296339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 (test 2)</a:t>
            </a:r>
          </a:p>
        </p:txBody>
      </p: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AF2CBB91-11AF-C605-721F-A58230356A17}"/>
              </a:ext>
            </a:extLst>
          </p:cNvPr>
          <p:cNvCxnSpPr>
            <a:cxnSpLocks/>
          </p:cNvCxnSpPr>
          <p:nvPr/>
        </p:nvCxnSpPr>
        <p:spPr>
          <a:xfrm>
            <a:off x="3416389" y="1465787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>
            <a:extLst>
              <a:ext uri="{FF2B5EF4-FFF2-40B4-BE49-F238E27FC236}">
                <a16:creationId xmlns:a16="http://schemas.microsoft.com/office/drawing/2014/main" id="{1A0041F7-813F-859F-B270-72557091168C}"/>
              </a:ext>
            </a:extLst>
          </p:cNvPr>
          <p:cNvSpPr txBox="1"/>
          <p:nvPr/>
        </p:nvSpPr>
        <p:spPr>
          <a:xfrm>
            <a:off x="3195031" y="1432514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CB52451F-CBFB-E7AD-AC27-98779D0EED69}"/>
              </a:ext>
            </a:extLst>
          </p:cNvPr>
          <p:cNvCxnSpPr>
            <a:cxnSpLocks/>
          </p:cNvCxnSpPr>
          <p:nvPr/>
        </p:nvCxnSpPr>
        <p:spPr>
          <a:xfrm>
            <a:off x="3607487" y="1467748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41B7F09F-6201-501C-2CF8-687F3A0CDE8D}"/>
              </a:ext>
            </a:extLst>
          </p:cNvPr>
          <p:cNvSpPr txBox="1"/>
          <p:nvPr/>
        </p:nvSpPr>
        <p:spPr>
          <a:xfrm>
            <a:off x="3587613" y="1438298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0AFD4635-4DF5-6CD8-C906-75075674C82C}"/>
              </a:ext>
            </a:extLst>
          </p:cNvPr>
          <p:cNvCxnSpPr>
            <a:cxnSpLocks/>
          </p:cNvCxnSpPr>
          <p:nvPr/>
        </p:nvCxnSpPr>
        <p:spPr>
          <a:xfrm>
            <a:off x="397509" y="878517"/>
            <a:ext cx="644652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Elbow Connector 170">
            <a:extLst>
              <a:ext uri="{FF2B5EF4-FFF2-40B4-BE49-F238E27FC236}">
                <a16:creationId xmlns:a16="http://schemas.microsoft.com/office/drawing/2014/main" id="{403BDAEF-CCA5-A84D-3C49-00B5C25187F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45831" y="1324494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Elbow Connector 172">
            <a:extLst>
              <a:ext uri="{FF2B5EF4-FFF2-40B4-BE49-F238E27FC236}">
                <a16:creationId xmlns:a16="http://schemas.microsoft.com/office/drawing/2014/main" id="{F5C22C9A-CBDE-4DDA-1090-532FD24B4BFA}"/>
              </a:ext>
            </a:extLst>
          </p:cNvPr>
          <p:cNvCxnSpPr>
            <a:cxnSpLocks/>
          </p:cNvCxnSpPr>
          <p:nvPr/>
        </p:nvCxnSpPr>
        <p:spPr>
          <a:xfrm rot="16200000" flipH="1">
            <a:off x="3617823" y="1461524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TextBox 173">
            <a:extLst>
              <a:ext uri="{FF2B5EF4-FFF2-40B4-BE49-F238E27FC236}">
                <a16:creationId xmlns:a16="http://schemas.microsoft.com/office/drawing/2014/main" id="{4CB5CBE5-331A-5B86-8E86-C4527879162E}"/>
              </a:ext>
            </a:extLst>
          </p:cNvPr>
          <p:cNvSpPr txBox="1"/>
          <p:nvPr/>
        </p:nvSpPr>
        <p:spPr>
          <a:xfrm>
            <a:off x="1064494" y="1670229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613A9328-693D-303A-0E35-14F6F9E7F42E}"/>
              </a:ext>
            </a:extLst>
          </p:cNvPr>
          <p:cNvSpPr txBox="1"/>
          <p:nvPr/>
        </p:nvSpPr>
        <p:spPr>
          <a:xfrm>
            <a:off x="3343896" y="1669568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5919AAA-CFC5-2179-6F1E-8F22472624A2}"/>
              </a:ext>
            </a:extLst>
          </p:cNvPr>
          <p:cNvCxnSpPr>
            <a:cxnSpLocks/>
          </p:cNvCxnSpPr>
          <p:nvPr/>
        </p:nvCxnSpPr>
        <p:spPr>
          <a:xfrm>
            <a:off x="2230636" y="1467748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71F2369-183F-9D45-944D-E004294B6550}"/>
              </a:ext>
            </a:extLst>
          </p:cNvPr>
          <p:cNvSpPr txBox="1"/>
          <p:nvPr/>
        </p:nvSpPr>
        <p:spPr>
          <a:xfrm>
            <a:off x="2210762" y="1438298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C825246-14FD-2207-8216-CB72F2789180}"/>
              </a:ext>
            </a:extLst>
          </p:cNvPr>
          <p:cNvCxnSpPr>
            <a:cxnSpLocks/>
          </p:cNvCxnSpPr>
          <p:nvPr/>
        </p:nvCxnSpPr>
        <p:spPr>
          <a:xfrm>
            <a:off x="989119" y="3021204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B7CC9E8-1F5A-918F-708E-92648FED5FD7}"/>
              </a:ext>
            </a:extLst>
          </p:cNvPr>
          <p:cNvSpPr txBox="1"/>
          <p:nvPr/>
        </p:nvSpPr>
        <p:spPr>
          <a:xfrm>
            <a:off x="1153078" y="2987931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</p:spTree>
    <p:extLst>
      <p:ext uri="{BB962C8B-B14F-4D97-AF65-F5344CB8AC3E}">
        <p14:creationId xmlns:p14="http://schemas.microsoft.com/office/powerpoint/2010/main" val="2069017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4E544A-DA13-9496-36FD-E7E1219C6F17}"/>
              </a:ext>
            </a:extLst>
          </p:cNvPr>
          <p:cNvSpPr txBox="1"/>
          <p:nvPr/>
        </p:nvSpPr>
        <p:spPr>
          <a:xfrm>
            <a:off x="-1328" y="9538218"/>
            <a:ext cx="6468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2. A simple method identifying phenotype-related cells.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B235FE0-3EE6-BFD1-1FB2-B5BB5EEB5D91}"/>
              </a:ext>
            </a:extLst>
          </p:cNvPr>
          <p:cNvSpPr/>
          <p:nvPr/>
        </p:nvSpPr>
        <p:spPr>
          <a:xfrm>
            <a:off x="300038" y="344863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FC8073E-7EC7-6502-EB06-28AC3ABE3777}"/>
              </a:ext>
            </a:extLst>
          </p:cNvPr>
          <p:cNvCxnSpPr/>
          <p:nvPr/>
        </p:nvCxnSpPr>
        <p:spPr>
          <a:xfrm>
            <a:off x="1628775" y="90207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D1FE841-6A8F-2605-6429-4A32A6395DF0}"/>
              </a:ext>
            </a:extLst>
          </p:cNvPr>
          <p:cNvSpPr txBox="1"/>
          <p:nvPr/>
        </p:nvSpPr>
        <p:spPr>
          <a:xfrm>
            <a:off x="1528762" y="359152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0F41FFE-8D6A-FEE5-0BCB-96227143B193}"/>
              </a:ext>
            </a:extLst>
          </p:cNvPr>
          <p:cNvSpPr/>
          <p:nvPr/>
        </p:nvSpPr>
        <p:spPr>
          <a:xfrm>
            <a:off x="2886615" y="344862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1A60D69-9D58-C52A-DE6F-A5F5CBC36CAC}"/>
              </a:ext>
            </a:extLst>
          </p:cNvPr>
          <p:cNvCxnSpPr/>
          <p:nvPr/>
        </p:nvCxnSpPr>
        <p:spPr>
          <a:xfrm>
            <a:off x="4144455" y="90207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322F66A-172A-E686-3324-0DC84968A7A9}"/>
              </a:ext>
            </a:extLst>
          </p:cNvPr>
          <p:cNvSpPr txBox="1"/>
          <p:nvPr/>
        </p:nvSpPr>
        <p:spPr>
          <a:xfrm>
            <a:off x="4044442" y="359152"/>
            <a:ext cx="22529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differential cell abundance test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38DE7B7-44F0-8155-6C56-058D34CF0AF2}"/>
              </a:ext>
            </a:extLst>
          </p:cNvPr>
          <p:cNvCxnSpPr/>
          <p:nvPr/>
        </p:nvCxnSpPr>
        <p:spPr>
          <a:xfrm>
            <a:off x="180975" y="2526087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771897C-B56C-6575-68DC-341A48BB082B}"/>
              </a:ext>
            </a:extLst>
          </p:cNvPr>
          <p:cNvSpPr txBox="1"/>
          <p:nvPr/>
        </p:nvSpPr>
        <p:spPr>
          <a:xfrm>
            <a:off x="80962" y="1983164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E60552-025A-B0D6-11DF-7737EC28FA93}"/>
              </a:ext>
            </a:extLst>
          </p:cNvPr>
          <p:cNvSpPr/>
          <p:nvPr/>
        </p:nvSpPr>
        <p:spPr>
          <a:xfrm>
            <a:off x="2137935" y="1983163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59B21D0-A2EB-D2BF-560B-DDCA2F04FA85}"/>
              </a:ext>
            </a:extLst>
          </p:cNvPr>
          <p:cNvCxnSpPr/>
          <p:nvPr/>
        </p:nvCxnSpPr>
        <p:spPr>
          <a:xfrm>
            <a:off x="3458654" y="2526087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7DD32DF-2D9C-438B-F5FB-177217D5945C}"/>
              </a:ext>
            </a:extLst>
          </p:cNvPr>
          <p:cNvSpPr txBox="1"/>
          <p:nvPr/>
        </p:nvSpPr>
        <p:spPr>
          <a:xfrm>
            <a:off x="3358641" y="1983164"/>
            <a:ext cx="12506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Make reference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51ECBA5-D1EE-E010-A906-4DC617B39E79}"/>
              </a:ext>
            </a:extLst>
          </p:cNvPr>
          <p:cNvCxnSpPr/>
          <p:nvPr/>
        </p:nvCxnSpPr>
        <p:spPr>
          <a:xfrm>
            <a:off x="180975" y="410408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8F5FEA3-84BF-9741-202E-495A91F907A5}"/>
              </a:ext>
            </a:extLst>
          </p:cNvPr>
          <p:cNvSpPr txBox="1"/>
          <p:nvPr/>
        </p:nvSpPr>
        <p:spPr>
          <a:xfrm>
            <a:off x="66675" y="3401881"/>
            <a:ext cx="1540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Predict on new data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8B8498F-C50E-473D-4775-689C17316C01}"/>
              </a:ext>
            </a:extLst>
          </p:cNvPr>
          <p:cNvSpPr/>
          <p:nvPr/>
        </p:nvSpPr>
        <p:spPr>
          <a:xfrm>
            <a:off x="2114820" y="3714575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7C0AFA1-4668-E703-3213-5D2BFAC390AD}"/>
              </a:ext>
            </a:extLst>
          </p:cNvPr>
          <p:cNvCxnSpPr/>
          <p:nvPr/>
        </p:nvCxnSpPr>
        <p:spPr>
          <a:xfrm>
            <a:off x="3458654" y="410408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B4ECB02-98A7-3709-B290-182F3077CA45}"/>
              </a:ext>
            </a:extLst>
          </p:cNvPr>
          <p:cNvSpPr txBox="1"/>
          <p:nvPr/>
        </p:nvSpPr>
        <p:spPr>
          <a:xfrm>
            <a:off x="3344354" y="3401881"/>
            <a:ext cx="16417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Downstream analysis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8AC1C4-0E0E-F1AA-6C41-CB4D242AB544}"/>
              </a:ext>
            </a:extLst>
          </p:cNvPr>
          <p:cNvSpPr txBox="1"/>
          <p:nvPr/>
        </p:nvSpPr>
        <p:spPr>
          <a:xfrm>
            <a:off x="4144455" y="3865334"/>
            <a:ext cx="21323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Sample level phenotype prediction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DEG analysis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Pathway analysis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Signature making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1341B7-6704-1A04-6933-DCD6F2089810}"/>
              </a:ext>
            </a:extLst>
          </p:cNvPr>
          <p:cNvSpPr txBox="1"/>
          <p:nvPr/>
        </p:nvSpPr>
        <p:spPr>
          <a:xfrm>
            <a:off x="24522" y="4323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08E9724-31A3-27FD-28A5-781D884E74DC}"/>
              </a:ext>
            </a:extLst>
          </p:cNvPr>
          <p:cNvSpPr txBox="1"/>
          <p:nvPr/>
        </p:nvSpPr>
        <p:spPr>
          <a:xfrm>
            <a:off x="23983" y="481111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101BF7-72C1-8BE9-EEA4-2E90B804E455}"/>
              </a:ext>
            </a:extLst>
          </p:cNvPr>
          <p:cNvSpPr/>
          <p:nvPr/>
        </p:nvSpPr>
        <p:spPr>
          <a:xfrm>
            <a:off x="357728" y="5207921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1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DD6060C-6FB4-5C06-8A27-0F3E4ED8F556}"/>
              </a:ext>
            </a:extLst>
          </p:cNvPr>
          <p:cNvCxnSpPr/>
          <p:nvPr/>
        </p:nvCxnSpPr>
        <p:spPr>
          <a:xfrm>
            <a:off x="1652310" y="5748198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D7B1A7C-8882-0792-FDD9-E256286750D6}"/>
              </a:ext>
            </a:extLst>
          </p:cNvPr>
          <p:cNvSpPr txBox="1"/>
          <p:nvPr/>
        </p:nvSpPr>
        <p:spPr>
          <a:xfrm>
            <a:off x="1552297" y="5205275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9190E7B-8926-B48A-FF94-223371D9C57A}"/>
              </a:ext>
            </a:extLst>
          </p:cNvPr>
          <p:cNvSpPr/>
          <p:nvPr/>
        </p:nvSpPr>
        <p:spPr>
          <a:xfrm>
            <a:off x="2963812" y="5205274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11F8EEB-8C45-37FC-B915-60897A067BC7}"/>
              </a:ext>
            </a:extLst>
          </p:cNvPr>
          <p:cNvSpPr/>
          <p:nvPr/>
        </p:nvSpPr>
        <p:spPr>
          <a:xfrm>
            <a:off x="357728" y="6528864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2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80E81D2-2DCF-BB3D-3992-7098B61A9962}"/>
              </a:ext>
            </a:extLst>
          </p:cNvPr>
          <p:cNvCxnSpPr/>
          <p:nvPr/>
        </p:nvCxnSpPr>
        <p:spPr>
          <a:xfrm>
            <a:off x="1652310" y="7069141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8C60839B-23D4-A381-653B-6F583793BD98}"/>
              </a:ext>
            </a:extLst>
          </p:cNvPr>
          <p:cNvSpPr txBox="1"/>
          <p:nvPr/>
        </p:nvSpPr>
        <p:spPr>
          <a:xfrm>
            <a:off x="1552297" y="6526218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0DC4A7A-6F3A-C7B4-90B0-B56173DAC23C}"/>
              </a:ext>
            </a:extLst>
          </p:cNvPr>
          <p:cNvSpPr/>
          <p:nvPr/>
        </p:nvSpPr>
        <p:spPr>
          <a:xfrm>
            <a:off x="2963812" y="6526217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9A2E51F-36F0-23A3-EFC0-E0060AF9F2E4}"/>
              </a:ext>
            </a:extLst>
          </p:cNvPr>
          <p:cNvCxnSpPr/>
          <p:nvPr/>
        </p:nvCxnSpPr>
        <p:spPr>
          <a:xfrm>
            <a:off x="4246738" y="5720960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2B78C48-24A4-DA2C-07AF-C2F1568B5C93}"/>
              </a:ext>
            </a:extLst>
          </p:cNvPr>
          <p:cNvSpPr txBox="1"/>
          <p:nvPr/>
        </p:nvSpPr>
        <p:spPr>
          <a:xfrm>
            <a:off x="4146725" y="4998746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38B2929-B0E4-B86D-C573-536EC77AA171}"/>
              </a:ext>
            </a:extLst>
          </p:cNvPr>
          <p:cNvCxnSpPr/>
          <p:nvPr/>
        </p:nvCxnSpPr>
        <p:spPr>
          <a:xfrm>
            <a:off x="4246738" y="704190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99A4D99-F5F6-5934-3E1A-6F7F1E4B37AD}"/>
              </a:ext>
            </a:extLst>
          </p:cNvPr>
          <p:cNvSpPr txBox="1"/>
          <p:nvPr/>
        </p:nvSpPr>
        <p:spPr>
          <a:xfrm>
            <a:off x="4146725" y="6319690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0508DAC-DF74-209B-7270-1AE65805DB4B}"/>
              </a:ext>
            </a:extLst>
          </p:cNvPr>
          <p:cNvSpPr/>
          <p:nvPr/>
        </p:nvSpPr>
        <p:spPr>
          <a:xfrm>
            <a:off x="5258531" y="5223235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4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26F01F4-D05C-5DD4-7326-B138D93A4D0D}"/>
              </a:ext>
            </a:extLst>
          </p:cNvPr>
          <p:cNvSpPr/>
          <p:nvPr/>
        </p:nvSpPr>
        <p:spPr>
          <a:xfrm>
            <a:off x="5258531" y="6544178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5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647051F-71F6-D72C-7E0D-6623E3CCD311}"/>
              </a:ext>
            </a:extLst>
          </p:cNvPr>
          <p:cNvSpPr/>
          <p:nvPr/>
        </p:nvSpPr>
        <p:spPr>
          <a:xfrm>
            <a:off x="357728" y="7792556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3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D1FF702-8DE0-FC62-0F6A-EDDD7E44912F}"/>
              </a:ext>
            </a:extLst>
          </p:cNvPr>
          <p:cNvCxnSpPr/>
          <p:nvPr/>
        </p:nvCxnSpPr>
        <p:spPr>
          <a:xfrm>
            <a:off x="1652310" y="833283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00AA8F2-E2CA-9AFD-7226-9DC9205C45A0}"/>
              </a:ext>
            </a:extLst>
          </p:cNvPr>
          <p:cNvSpPr txBox="1"/>
          <p:nvPr/>
        </p:nvSpPr>
        <p:spPr>
          <a:xfrm>
            <a:off x="1552297" y="7789910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09B502D-D421-C72A-BF4B-EDAE8B0868EB}"/>
              </a:ext>
            </a:extLst>
          </p:cNvPr>
          <p:cNvSpPr/>
          <p:nvPr/>
        </p:nvSpPr>
        <p:spPr>
          <a:xfrm>
            <a:off x="2963812" y="7789909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08717C0-B989-57F6-6D26-8462D082497F}"/>
              </a:ext>
            </a:extLst>
          </p:cNvPr>
          <p:cNvCxnSpPr/>
          <p:nvPr/>
        </p:nvCxnSpPr>
        <p:spPr>
          <a:xfrm>
            <a:off x="4246738" y="830559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2236DAD-90B5-E2BC-6358-828F532BDCDA}"/>
              </a:ext>
            </a:extLst>
          </p:cNvPr>
          <p:cNvSpPr txBox="1"/>
          <p:nvPr/>
        </p:nvSpPr>
        <p:spPr>
          <a:xfrm>
            <a:off x="4146725" y="7583382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B012CA5-B622-9AE3-1417-DE2DAC3EFB5B}"/>
              </a:ext>
            </a:extLst>
          </p:cNvPr>
          <p:cNvSpPr/>
          <p:nvPr/>
        </p:nvSpPr>
        <p:spPr>
          <a:xfrm>
            <a:off x="5258531" y="7807870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6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532F55F-C442-CDEE-589E-72787C177351}"/>
              </a:ext>
            </a:extLst>
          </p:cNvPr>
          <p:cNvSpPr txBox="1"/>
          <p:nvPr/>
        </p:nvSpPr>
        <p:spPr>
          <a:xfrm>
            <a:off x="505540" y="8974514"/>
            <a:ext cx="7319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Training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9E35844-4744-B7E2-2525-0732DDA9D085}"/>
              </a:ext>
            </a:extLst>
          </p:cNvPr>
          <p:cNvSpPr txBox="1"/>
          <p:nvPr/>
        </p:nvSpPr>
        <p:spPr>
          <a:xfrm>
            <a:off x="5535749" y="8968970"/>
            <a:ext cx="4673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2017603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3520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60032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2795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111321</TotalTime>
  <Words>1456</Words>
  <Application>Microsoft Macintosh PowerPoint</Application>
  <PresentationFormat>A4 Paper (210x297 mm)</PresentationFormat>
  <Paragraphs>328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picb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 report</dc:title>
  <dc:creator>Tiangen Chang</dc:creator>
  <cp:lastModifiedBy>Tiangen Chang (NIH/NCI)</cp:lastModifiedBy>
  <cp:revision>1926</cp:revision>
  <dcterms:created xsi:type="dcterms:W3CDTF">2022-01-17T23:31:35Z</dcterms:created>
  <dcterms:modified xsi:type="dcterms:W3CDTF">2023-07-21T20:55:53Z</dcterms:modified>
</cp:coreProperties>
</file>

<file path=docProps/thumbnail.jpeg>
</file>